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75" r:id="rId4"/>
    <p:sldId id="259" r:id="rId5"/>
    <p:sldId id="266" r:id="rId6"/>
    <p:sldId id="277" r:id="rId7"/>
    <p:sldId id="267" r:id="rId8"/>
    <p:sldId id="268" r:id="rId9"/>
    <p:sldId id="280" r:id="rId10"/>
    <p:sldId id="283" r:id="rId11"/>
    <p:sldId id="278" r:id="rId12"/>
    <p:sldId id="276" r:id="rId13"/>
    <p:sldId id="285" r:id="rId14"/>
    <p:sldId id="286" r:id="rId15"/>
    <p:sldId id="287" r:id="rId16"/>
    <p:sldId id="288" r:id="rId17"/>
    <p:sldId id="289" r:id="rId18"/>
    <p:sldId id="284" r:id="rId19"/>
    <p:sldId id="290" r:id="rId20"/>
    <p:sldId id="270" r:id="rId21"/>
    <p:sldId id="271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60"/>
  </p:normalViewPr>
  <p:slideViewPr>
    <p:cSldViewPr>
      <p:cViewPr varScale="1">
        <p:scale>
          <a:sx n="85" d="100"/>
          <a:sy n="85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Старшая группа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Моторная плотность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Подготовительная группа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Моторная плотность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shape val="cylinder"/>
        <c:axId val="84713856"/>
        <c:axId val="84715392"/>
        <c:axId val="0"/>
      </c:bar3DChart>
      <c:catAx>
        <c:axId val="8471385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715392"/>
        <c:crosses val="autoZero"/>
        <c:auto val="1"/>
        <c:lblAlgn val="ctr"/>
        <c:lblOffset val="100"/>
      </c:catAx>
      <c:valAx>
        <c:axId val="84715392"/>
        <c:scaling>
          <c:orientation val="minMax"/>
        </c:scaling>
        <c:axPos val="l"/>
        <c:majorGridlines/>
        <c:numFmt formatCode="General" sourceLinked="1"/>
        <c:tickLblPos val="nextTo"/>
        <c:crossAx val="847138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Моторная плотность на нетрадиционных занятиях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Старшая</c:v>
                </c:pt>
              </c:strCache>
            </c:strRef>
          </c:tx>
          <c:dLbls>
            <c:dLbl>
              <c:idx val="0"/>
              <c:layout>
                <c:manualLayout>
                  <c:x val="4.6412971658119917E-3"/>
                  <c:y val="1.5627658811468215E-2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Игровое</c:v>
                </c:pt>
                <c:pt idx="1">
                  <c:v>Тренировочное</c:v>
                </c:pt>
                <c:pt idx="2">
                  <c:v>Тематическое</c:v>
                </c:pt>
                <c:pt idx="3">
                  <c:v>Круговая тренировка</c:v>
                </c:pt>
                <c:pt idx="4">
                  <c:v>Сюжетно- игровое</c:v>
                </c:pt>
                <c:pt idx="5">
                  <c:v>С элементами ритмической гимнастики</c:v>
                </c:pt>
                <c:pt idx="6">
                  <c:v>На свободное творчество</c:v>
                </c:pt>
                <c:pt idx="7">
                  <c:v>Физкультуро- познавательное</c:v>
                </c:pt>
                <c:pt idx="8">
                  <c:v>С элементами психогимнастики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78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84</c:v>
                </c:pt>
                <c:pt idx="5">
                  <c:v>85</c:v>
                </c:pt>
                <c:pt idx="6">
                  <c:v>85</c:v>
                </c:pt>
                <c:pt idx="7">
                  <c:v>76</c:v>
                </c:pt>
                <c:pt idx="8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Подготовительная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1255317622936443E-2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Игровое</c:v>
                </c:pt>
                <c:pt idx="1">
                  <c:v>Тренировочное</c:v>
                </c:pt>
                <c:pt idx="2">
                  <c:v>Тематическое</c:v>
                </c:pt>
                <c:pt idx="3">
                  <c:v>Круговая тренировка</c:v>
                </c:pt>
                <c:pt idx="4">
                  <c:v>Сюжетно- игровое</c:v>
                </c:pt>
                <c:pt idx="5">
                  <c:v>С элементами ритмической гимнастики</c:v>
                </c:pt>
                <c:pt idx="6">
                  <c:v>На свободное творчество</c:v>
                </c:pt>
                <c:pt idx="7">
                  <c:v>Физкультуро- познавательное</c:v>
                </c:pt>
                <c:pt idx="8">
                  <c:v>С элементами психогимнастики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82</c:v>
                </c:pt>
                <c:pt idx="1">
                  <c:v>86</c:v>
                </c:pt>
                <c:pt idx="2">
                  <c:v>88</c:v>
                </c:pt>
                <c:pt idx="3">
                  <c:v>90</c:v>
                </c:pt>
                <c:pt idx="4">
                  <c:v>87</c:v>
                </c:pt>
                <c:pt idx="5">
                  <c:v>86</c:v>
                </c:pt>
                <c:pt idx="6">
                  <c:v>86</c:v>
                </c:pt>
                <c:pt idx="7">
                  <c:v>78</c:v>
                </c:pt>
                <c:pt idx="8">
                  <c:v>82</c:v>
                </c:pt>
              </c:numCache>
            </c:numRef>
          </c:val>
        </c:ser>
        <c:dLbls>
          <c:showVal val="1"/>
        </c:dLbls>
        <c:shape val="cylinder"/>
        <c:axId val="106529536"/>
        <c:axId val="106531072"/>
        <c:axId val="100813888"/>
      </c:bar3DChart>
      <c:catAx>
        <c:axId val="106529536"/>
        <c:scaling>
          <c:orientation val="minMax"/>
        </c:scaling>
        <c:axPos val="b"/>
        <c:majorTickMark val="none"/>
        <c:tickLblPos val="nextTo"/>
        <c:crossAx val="106531072"/>
        <c:crosses val="autoZero"/>
        <c:auto val="1"/>
        <c:lblAlgn val="ctr"/>
        <c:lblOffset val="100"/>
      </c:catAx>
      <c:valAx>
        <c:axId val="106531072"/>
        <c:scaling>
          <c:orientation val="minMax"/>
        </c:scaling>
        <c:delete val="1"/>
        <c:axPos val="l"/>
        <c:numFmt formatCode="General" sourceLinked="1"/>
        <c:tickLblPos val="none"/>
        <c:crossAx val="106529536"/>
        <c:crosses val="autoZero"/>
        <c:crossBetween val="between"/>
      </c:valAx>
      <c:serAx>
        <c:axId val="100813888"/>
        <c:scaling>
          <c:orientation val="minMax"/>
        </c:scaling>
        <c:delete val="1"/>
        <c:axPos val="b"/>
        <c:tickLblPos val="none"/>
        <c:crossAx val="106531072"/>
        <c:crosses val="autoZero"/>
      </c:ser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Сравнительный мониторинг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Старшая группа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Традиционные занятия (сентябрь)</c:v>
                </c:pt>
                <c:pt idx="1">
                  <c:v>Традиционные занятия (март)</c:v>
                </c:pt>
                <c:pt idx="2">
                  <c:v>Нетрадиционные занятия (средний показатель)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</c:v>
                </c:pt>
                <c:pt idx="1">
                  <c:v>65</c:v>
                </c:pt>
                <c:pt idx="2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Подготовительная группа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Традиционные занятия (сентябрь)</c:v>
                </c:pt>
                <c:pt idx="1">
                  <c:v>Традиционные занятия (март)</c:v>
                </c:pt>
                <c:pt idx="2">
                  <c:v>Нетрадиционные занятия (средний показатель)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</c:v>
                </c:pt>
                <c:pt idx="1">
                  <c:v>70</c:v>
                </c:pt>
                <c:pt idx="2">
                  <c:v>85</c:v>
                </c:pt>
              </c:numCache>
            </c:numRef>
          </c:val>
        </c:ser>
        <c:dLbls>
          <c:showVal val="1"/>
        </c:dLbls>
        <c:shape val="cylinder"/>
        <c:axId val="106522112"/>
        <c:axId val="106523648"/>
        <c:axId val="0"/>
      </c:bar3DChart>
      <c:catAx>
        <c:axId val="1065221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23648"/>
        <c:crosses val="autoZero"/>
        <c:auto val="1"/>
        <c:lblAlgn val="ctr"/>
        <c:lblOffset val="100"/>
      </c:catAx>
      <c:valAx>
        <c:axId val="106523648"/>
        <c:scaling>
          <c:orientation val="minMax"/>
        </c:scaling>
        <c:delete val="1"/>
        <c:axPos val="l"/>
        <c:numFmt formatCode="General" sourceLinked="1"/>
        <c:tickLblPos val="none"/>
        <c:crossAx val="1065221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8.&#1089;&#1077;&#1088;&#1080;&#1103;%20&#1092;&#1080;&#1079;&#1082;&#1091;&#1083;&#1100;&#1090;&#1091;&#1088;&#1085;&#1086;-&#1087;&#1086;&#1079;&#1085;&#1072;&#1074;&#1072;&#1090;&#1077;&#1083;&#1100;&#1085;&#1099;&#1093;%20&#1079;&#1072;&#1085;..docx" TargetMode="External"/><Relationship Id="rId3" Type="http://schemas.openxmlformats.org/officeDocument/2006/relationships/hyperlink" Target="3.&#1089;&#1077;&#1088;&#1080;&#1103;%20&#1090;&#1077;&#1084;&#1072;&#1090;&#1080;&#1095;&#1077;&#1089;&#1082;&#1080;&#1093;%20&#1079;&#1072;&#1085;&#1103;&#1090;&#1080;&#1081;.docx" TargetMode="External"/><Relationship Id="rId7" Type="http://schemas.openxmlformats.org/officeDocument/2006/relationships/hyperlink" Target="7.&#1089;&#1077;&#1088;&#1080;&#1103;%20&#1079;&#1072;&#1085;.%20&#1085;&#1072;%20&#1089;&#1074;&#1086;&#1073;&#1086;&#1076;&#1085;&#1086;&#1077;%20&#1090;&#1074;&#1086;&#1088;&#1095;&#1077;&#1089;&#1090;&#1074;&#1086;.docx" TargetMode="External"/><Relationship Id="rId2" Type="http://schemas.openxmlformats.org/officeDocument/2006/relationships/hyperlink" Target="2.&#1089;&#1077;&#1088;&#1080;&#1103;%20&#1090;&#1088;&#1077;&#1085;&#1080;&#1088;&#1086;&#1074;&#1086;&#1095;&#1085;&#1099;&#1093;%20&#1079;&#1072;&#1085;&#1103;&#1090;&#1080;&#1081;.docx" TargetMode="External"/><Relationship Id="rId1" Type="http://schemas.openxmlformats.org/officeDocument/2006/relationships/hyperlink" Target="1.&#1089;&#1077;&#1088;&#1080;&#1103;%20&#1080;&#1075;&#1088;&#1086;&#1074;&#1099;&#1093;%20&#1079;&#1072;&#1085;&#1103;&#1090;&#1080;&#1081;.docx" TargetMode="External"/><Relationship Id="rId6" Type="http://schemas.openxmlformats.org/officeDocument/2006/relationships/hyperlink" Target="6.&#1089;%20&#1101;&#1083;&#1077;&#1084;.%20&#1088;&#1080;&#1090;&#1084;.%20&#1075;&#1080;&#1084;&#1085;&#1072;&#1089;&#1090;&#1080;&#1082;&#1080;.docx" TargetMode="External"/><Relationship Id="rId5" Type="http://schemas.openxmlformats.org/officeDocument/2006/relationships/hyperlink" Target="5.&#1089;&#1077;&#1088;&#1080;&#1103;%20&#1089;&#1102;&#1078;&#1077;&#1090;&#1085;&#1086;-&#1080;&#1075;&#1088;&#1086;&#1074;&#1099;&#1093;%20&#1079;&#1072;&#1085;&#1103;&#1090;&#1080;&#1081;.docx" TargetMode="External"/><Relationship Id="rId4" Type="http://schemas.openxmlformats.org/officeDocument/2006/relationships/hyperlink" Target="4.&#1089;&#1077;&#1088;&#1080;&#1103;%20&#1079;&#1072;&#1085;.%20&#1087;&#1086;%20&#1084;&#1077;&#1090;&#1086;&#1076;&#1091;%20&#1082;&#1088;&#1091;&#1075;&#1086;&#1074;&#1086;&#1081;%20&#1090;&#1088;&#1077;&#1085;&#1080;&#1088;&#1086;&#1074;&#1082;&#1080;.docx" TargetMode="External"/><Relationship Id="rId9" Type="http://schemas.openxmlformats.org/officeDocument/2006/relationships/hyperlink" Target="9.&#1089;%20&#1101;&#1083;&#1077;&#1084;.%20&#1087;&#1089;&#1080;&#1093;&#1086;&#1075;&#1080;&#1084;&#1085;&#1072;&#1089;&#1090;&#1080;&#1082;&#1080;.docx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8.&#1089;&#1077;&#1088;&#1080;&#1103;%20&#1092;&#1080;&#1079;&#1082;&#1091;&#1083;&#1100;&#1090;&#1091;&#1088;&#1085;&#1086;-&#1087;&#1086;&#1079;&#1085;&#1072;&#1074;&#1072;&#1090;&#1077;&#1083;&#1100;&#1085;&#1099;&#1093;%20&#1079;&#1072;&#1085;..docx" TargetMode="External"/><Relationship Id="rId3" Type="http://schemas.openxmlformats.org/officeDocument/2006/relationships/hyperlink" Target="3.&#1089;&#1077;&#1088;&#1080;&#1103;%20&#1090;&#1077;&#1084;&#1072;&#1090;&#1080;&#1095;&#1077;&#1089;&#1082;&#1080;&#1093;%20&#1079;&#1072;&#1085;&#1103;&#1090;&#1080;&#1081;.docx" TargetMode="External"/><Relationship Id="rId7" Type="http://schemas.openxmlformats.org/officeDocument/2006/relationships/hyperlink" Target="7.&#1089;&#1077;&#1088;&#1080;&#1103;%20&#1079;&#1072;&#1085;.%20&#1085;&#1072;%20&#1089;&#1074;&#1086;&#1073;&#1086;&#1076;&#1085;&#1086;&#1077;%20&#1090;&#1074;&#1086;&#1088;&#1095;&#1077;&#1089;&#1090;&#1074;&#1086;.docx" TargetMode="External"/><Relationship Id="rId2" Type="http://schemas.openxmlformats.org/officeDocument/2006/relationships/hyperlink" Target="2.&#1089;&#1077;&#1088;&#1080;&#1103;%20&#1090;&#1088;&#1077;&#1085;&#1080;&#1088;&#1086;&#1074;&#1086;&#1095;&#1085;&#1099;&#1093;%20&#1079;&#1072;&#1085;&#1103;&#1090;&#1080;&#1081;.docx" TargetMode="External"/><Relationship Id="rId1" Type="http://schemas.openxmlformats.org/officeDocument/2006/relationships/hyperlink" Target="1.&#1089;&#1077;&#1088;&#1080;&#1103;%20&#1080;&#1075;&#1088;&#1086;&#1074;&#1099;&#1093;%20&#1079;&#1072;&#1085;&#1103;&#1090;&#1080;&#1081;.docx" TargetMode="External"/><Relationship Id="rId6" Type="http://schemas.openxmlformats.org/officeDocument/2006/relationships/hyperlink" Target="6.&#1089;%20&#1101;&#1083;&#1077;&#1084;.%20&#1088;&#1080;&#1090;&#1084;.%20&#1075;&#1080;&#1084;&#1085;&#1072;&#1089;&#1090;&#1080;&#1082;&#1080;.docx" TargetMode="External"/><Relationship Id="rId5" Type="http://schemas.openxmlformats.org/officeDocument/2006/relationships/hyperlink" Target="5.&#1089;&#1077;&#1088;&#1080;&#1103;%20&#1089;&#1102;&#1078;&#1077;&#1090;&#1085;&#1086;-&#1080;&#1075;&#1088;&#1086;&#1074;&#1099;&#1093;%20&#1079;&#1072;&#1085;&#1103;&#1090;&#1080;&#1081;.docx" TargetMode="External"/><Relationship Id="rId4" Type="http://schemas.openxmlformats.org/officeDocument/2006/relationships/hyperlink" Target="4.&#1089;&#1077;&#1088;&#1080;&#1103;%20&#1079;&#1072;&#1085;.%20&#1087;&#1086;%20&#1084;&#1077;&#1090;&#1086;&#1076;&#1091;%20&#1082;&#1088;&#1091;&#1075;&#1086;&#1074;&#1086;&#1081;%20&#1090;&#1088;&#1077;&#1085;&#1080;&#1088;&#1086;&#1074;&#1082;&#1080;.docx" TargetMode="External"/><Relationship Id="rId9" Type="http://schemas.openxmlformats.org/officeDocument/2006/relationships/hyperlink" Target="9.&#1089;%20&#1101;&#1083;&#1077;&#1084;.%20&#1087;&#1089;&#1080;&#1093;&#1086;&#1075;&#1080;&#1084;&#1085;&#1072;&#1089;&#1090;&#1080;&#1082;&#1080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A0F1F-4672-421D-9FA8-D7A04F34DA5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ECCDF14-3DA1-44CB-82E8-D93D76CBB71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Научно- исследовательские условия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B210FFE-204B-47E3-8601-4569E4ADCCF9}" type="parTrans" cxnId="{6DA8023C-DA62-43B1-9618-AA9B5AA4B706}">
      <dgm:prSet/>
      <dgm:spPr/>
      <dgm:t>
        <a:bodyPr/>
        <a:lstStyle/>
        <a:p>
          <a:endParaRPr lang="ru-RU"/>
        </a:p>
      </dgm:t>
    </dgm:pt>
    <dgm:pt modelId="{6D439F8B-4487-42D3-92ED-BBFEA6EC4675}" type="sibTrans" cxnId="{6DA8023C-DA62-43B1-9618-AA9B5AA4B706}">
      <dgm:prSet/>
      <dgm:spPr/>
      <dgm:t>
        <a:bodyPr/>
        <a:lstStyle/>
        <a:p>
          <a:endParaRPr lang="ru-RU"/>
        </a:p>
      </dgm:t>
    </dgm:pt>
    <dgm:pt modelId="{E3B19056-A537-4410-B9C6-324AF2A54D16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Физическое развитие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П.Ф.Лесгафт, Я.А.Коменский)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13A56B8-B59C-41E7-B2A2-30D5E070442A}" type="parTrans" cxnId="{32C82BC2-4DDB-48A7-A0AC-9156A5FD93EE}">
      <dgm:prSet/>
      <dgm:spPr/>
      <dgm:t>
        <a:bodyPr/>
        <a:lstStyle/>
        <a:p>
          <a:endParaRPr lang="ru-RU"/>
        </a:p>
      </dgm:t>
    </dgm:pt>
    <dgm:pt modelId="{6AA8324D-9E78-4A55-B537-9077FE00C070}" type="sibTrans" cxnId="{32C82BC2-4DDB-48A7-A0AC-9156A5FD93EE}">
      <dgm:prSet/>
      <dgm:spPr/>
      <dgm:t>
        <a:bodyPr/>
        <a:lstStyle/>
        <a:p>
          <a:endParaRPr lang="ru-RU"/>
        </a:p>
      </dgm:t>
    </dgm:pt>
    <dgm:pt modelId="{D3F335B6-E373-4B39-A6CC-6CF85C8D9D1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Детская психология (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А.Н.Леоньтьев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Д.Б.Эльконин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А.В.Запорожец, Л.С.Выгодский,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С.Л.Рубенштейн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8F9F627-BBAC-4BD8-A0AC-988C45761307}" type="parTrans" cxnId="{00B3E406-F912-4E0F-BF43-D169EEB7F941}">
      <dgm:prSet/>
      <dgm:spPr/>
      <dgm:t>
        <a:bodyPr/>
        <a:lstStyle/>
        <a:p>
          <a:endParaRPr lang="ru-RU"/>
        </a:p>
      </dgm:t>
    </dgm:pt>
    <dgm:pt modelId="{09A3D900-B469-4CB1-AF40-02B60250A20C}" type="sibTrans" cxnId="{00B3E406-F912-4E0F-BF43-D169EEB7F941}">
      <dgm:prSet/>
      <dgm:spPr/>
      <dgm:t>
        <a:bodyPr/>
        <a:lstStyle/>
        <a:p>
          <a:endParaRPr lang="ru-RU"/>
        </a:p>
      </dgm:t>
    </dgm:pt>
    <dgm:pt modelId="{85709B6F-B8B6-4A3C-84C6-0A63E62BBF7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Методические условия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EF39EA8-DF42-42BA-B1EE-19658A396642}" type="parTrans" cxnId="{292A6981-533D-4AF5-8959-375ED16A5A80}">
      <dgm:prSet/>
      <dgm:spPr/>
      <dgm:t>
        <a:bodyPr/>
        <a:lstStyle/>
        <a:p>
          <a:endParaRPr lang="ru-RU"/>
        </a:p>
      </dgm:t>
    </dgm:pt>
    <dgm:pt modelId="{29F282EC-995D-4DF2-A4E8-0941568F6E72}" type="sibTrans" cxnId="{292A6981-533D-4AF5-8959-375ED16A5A80}">
      <dgm:prSet/>
      <dgm:spPr/>
      <dgm:t>
        <a:bodyPr/>
        <a:lstStyle/>
        <a:p>
          <a:endParaRPr lang="ru-RU"/>
        </a:p>
      </dgm:t>
    </dgm:pt>
    <dgm:pt modelId="{DCA8BEFD-0E81-46B8-A248-E637143DF9BD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Организация соответствующей предметно– развивающей среды в соответствии с ФГОС и возрастом детей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6D139A73-E25D-4D67-A72C-A3F16B95A6C3}" type="parTrans" cxnId="{9C7E2EF2-C3F6-4AE8-B10D-DF7D786A90F0}">
      <dgm:prSet/>
      <dgm:spPr/>
      <dgm:t>
        <a:bodyPr/>
        <a:lstStyle/>
        <a:p>
          <a:endParaRPr lang="ru-RU"/>
        </a:p>
      </dgm:t>
    </dgm:pt>
    <dgm:pt modelId="{79BD7BEE-FF1B-45E8-9CC1-F016EDFF390E}" type="sibTrans" cxnId="{9C7E2EF2-C3F6-4AE8-B10D-DF7D786A90F0}">
      <dgm:prSet/>
      <dgm:spPr/>
      <dgm:t>
        <a:bodyPr/>
        <a:lstStyle/>
        <a:p>
          <a:endParaRPr lang="ru-RU"/>
        </a:p>
      </dgm:t>
    </dgm:pt>
    <dgm:pt modelId="{AB263B69-9200-4AF4-A568-784912B2B58F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Постановка цели, разработка содержания физкультурно-образовательного процесса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AAF3D8DA-8EAE-44D8-8B21-8965CE235284}" type="parTrans" cxnId="{162F3D42-4705-476F-AAD4-C6E289C043D4}">
      <dgm:prSet/>
      <dgm:spPr/>
      <dgm:t>
        <a:bodyPr/>
        <a:lstStyle/>
        <a:p>
          <a:endParaRPr lang="ru-RU"/>
        </a:p>
      </dgm:t>
    </dgm:pt>
    <dgm:pt modelId="{20EA406E-372E-49F4-8DC1-DB3ED86C914F}" type="sibTrans" cxnId="{162F3D42-4705-476F-AAD4-C6E289C043D4}">
      <dgm:prSet/>
      <dgm:spPr/>
      <dgm:t>
        <a:bodyPr/>
        <a:lstStyle/>
        <a:p>
          <a:endParaRPr lang="ru-RU"/>
        </a:p>
      </dgm:t>
    </dgm:pt>
    <dgm:pt modelId="{5B8EBA62-0125-4BC8-8899-B8AF2214F56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Организационно- педагогические условия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F05B62A-8588-4329-B694-C4BF9CAA6B99}" type="parTrans" cxnId="{C88CF7B0-2740-4CD4-A245-D974E1CA7681}">
      <dgm:prSet/>
      <dgm:spPr/>
      <dgm:t>
        <a:bodyPr/>
        <a:lstStyle/>
        <a:p>
          <a:endParaRPr lang="ru-RU"/>
        </a:p>
      </dgm:t>
    </dgm:pt>
    <dgm:pt modelId="{3690FB7F-551A-4A3F-ACA5-817FB6B768AE}" type="sibTrans" cxnId="{C88CF7B0-2740-4CD4-A245-D974E1CA7681}">
      <dgm:prSet/>
      <dgm:spPr/>
      <dgm:t>
        <a:bodyPr/>
        <a:lstStyle/>
        <a:p>
          <a:endParaRPr lang="ru-RU"/>
        </a:p>
      </dgm:t>
    </dgm:pt>
    <dgm:pt modelId="{30621705-879E-45CF-B879-A5BE6FAC24E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Обмен опытом с коллегами ДОО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251E5F5-1F59-476C-86FC-E236F6523A15}" type="parTrans" cxnId="{B2A4845F-AB6D-4DB3-83D9-6F54CD863F41}">
      <dgm:prSet/>
      <dgm:spPr/>
      <dgm:t>
        <a:bodyPr/>
        <a:lstStyle/>
        <a:p>
          <a:endParaRPr lang="ru-RU"/>
        </a:p>
      </dgm:t>
    </dgm:pt>
    <dgm:pt modelId="{210DDF43-9FB4-490C-85FF-2FEFD2B03A24}" type="sibTrans" cxnId="{B2A4845F-AB6D-4DB3-83D9-6F54CD863F41}">
      <dgm:prSet/>
      <dgm:spPr/>
      <dgm:t>
        <a:bodyPr/>
        <a:lstStyle/>
        <a:p>
          <a:endParaRPr lang="ru-RU"/>
        </a:p>
      </dgm:t>
    </dgm:pt>
    <dgm:pt modelId="{D4675689-B871-4D41-A914-2FD02EC2128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Участие в РМО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4DE59E2-0E71-41B6-AE54-58CC5F54A8D4}" type="parTrans" cxnId="{2660B8F3-1B43-463D-A459-8387166D3531}">
      <dgm:prSet/>
      <dgm:spPr/>
      <dgm:t>
        <a:bodyPr/>
        <a:lstStyle/>
        <a:p>
          <a:endParaRPr lang="ru-RU"/>
        </a:p>
      </dgm:t>
    </dgm:pt>
    <dgm:pt modelId="{495A901B-DC37-4CC7-8B25-01EEA444A8AE}" type="sibTrans" cxnId="{2660B8F3-1B43-463D-A459-8387166D3531}">
      <dgm:prSet/>
      <dgm:spPr/>
      <dgm:t>
        <a:bodyPr/>
        <a:lstStyle/>
        <a:p>
          <a:endParaRPr lang="ru-RU"/>
        </a:p>
      </dgm:t>
    </dgm:pt>
    <dgm:pt modelId="{D117CBDE-AF75-4472-BA03-C3CF950A7BEE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Поиск наиболее эффективных методов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4DA01A65-05E3-4735-8946-FDF791B276EB}" type="parTrans" cxnId="{08829F79-2B40-4D8E-A221-05368418FA40}">
      <dgm:prSet/>
      <dgm:spPr/>
      <dgm:t>
        <a:bodyPr/>
        <a:lstStyle/>
        <a:p>
          <a:endParaRPr lang="ru-RU"/>
        </a:p>
      </dgm:t>
    </dgm:pt>
    <dgm:pt modelId="{DD94CF22-B441-4507-9869-84EF13EB4FBB}" type="sibTrans" cxnId="{08829F79-2B40-4D8E-A221-05368418FA40}">
      <dgm:prSet/>
      <dgm:spPr/>
      <dgm:t>
        <a:bodyPr/>
        <a:lstStyle/>
        <a:p>
          <a:endParaRPr lang="ru-RU"/>
        </a:p>
      </dgm:t>
    </dgm:pt>
    <dgm:pt modelId="{70046196-D5C8-4CC6-8EDA-EF4098270015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Привлечение родителей для реализации поставленной цели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6E2E429B-A4B9-4155-9371-445FE23F87E9}" type="parTrans" cxnId="{DC12D3EE-CF98-44EC-9299-BF5CB1AEB791}">
      <dgm:prSet/>
      <dgm:spPr/>
      <dgm:t>
        <a:bodyPr/>
        <a:lstStyle/>
        <a:p>
          <a:endParaRPr lang="ru-RU"/>
        </a:p>
      </dgm:t>
    </dgm:pt>
    <dgm:pt modelId="{FE713B15-652E-421F-BB0D-2A0CEDA65D21}" type="sibTrans" cxnId="{DC12D3EE-CF98-44EC-9299-BF5CB1AEB791}">
      <dgm:prSet/>
      <dgm:spPr/>
      <dgm:t>
        <a:bodyPr/>
        <a:lstStyle/>
        <a:p>
          <a:endParaRPr lang="ru-RU"/>
        </a:p>
      </dgm:t>
    </dgm:pt>
    <dgm:pt modelId="{178CF18B-37D9-464C-B27F-03FBA5AEBED0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Публикации на сайте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F22AFC3-E55C-4035-BFA1-7445D80BEBDE}" type="parTrans" cxnId="{F26FB23E-0949-4826-9F48-654F359BD759}">
      <dgm:prSet/>
      <dgm:spPr/>
      <dgm:t>
        <a:bodyPr/>
        <a:lstStyle/>
        <a:p>
          <a:endParaRPr lang="ru-RU"/>
        </a:p>
      </dgm:t>
    </dgm:pt>
    <dgm:pt modelId="{56247659-7909-474A-9513-B4249DCF31C1}" type="sibTrans" cxnId="{F26FB23E-0949-4826-9F48-654F359BD759}">
      <dgm:prSet/>
      <dgm:spPr/>
      <dgm:t>
        <a:bodyPr/>
        <a:lstStyle/>
        <a:p>
          <a:endParaRPr lang="ru-RU"/>
        </a:p>
      </dgm:t>
    </dgm:pt>
    <dgm:pt modelId="{07264A52-7C0B-4BFF-95F0-4004DA65520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Покровский Е.А,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Каптерев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П.Ф. 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(на основе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/игр)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Кенеман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А.В.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(на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осн.сюж.рассказа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2381E06-5767-4584-97F8-36B5E24D518E}" type="parTrans" cxnId="{8FD042B0-E3C6-40CD-8C41-4304D7BA35C9}">
      <dgm:prSet/>
      <dgm:spPr/>
      <dgm:t>
        <a:bodyPr/>
        <a:lstStyle/>
        <a:p>
          <a:endParaRPr lang="ru-RU"/>
        </a:p>
      </dgm:t>
    </dgm:pt>
    <dgm:pt modelId="{9749FBF9-A097-487D-9FD2-ABDE063B05D3}" type="sibTrans" cxnId="{8FD042B0-E3C6-40CD-8C41-4304D7BA35C9}">
      <dgm:prSet/>
      <dgm:spPr/>
      <dgm:t>
        <a:bodyPr/>
        <a:lstStyle/>
        <a:p>
          <a:endParaRPr lang="ru-RU"/>
        </a:p>
      </dgm:t>
    </dgm:pt>
    <dgm:pt modelId="{2B973B39-384E-43EE-9C8D-CAFB4B9F913B}" type="pres">
      <dgm:prSet presAssocID="{B50A0F1F-4672-421D-9FA8-D7A04F34DA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73CC8-3ACD-4AC8-82AA-B58D87ECFA8B}" type="pres">
      <dgm:prSet presAssocID="{EECCDF14-3DA1-44CB-82E8-D93D76CBB711}" presName="linNode" presStyleCnt="0"/>
      <dgm:spPr/>
    </dgm:pt>
    <dgm:pt modelId="{71ECEC1E-B180-46D6-BE55-385B22436CDB}" type="pres">
      <dgm:prSet presAssocID="{EECCDF14-3DA1-44CB-82E8-D93D76CBB711}" presName="parentText" presStyleLbl="node1" presStyleIdx="0" presStyleCnt="3" custScaleX="94872" custScaleY="197043" custLinFactNeighborX="-68290" custLinFactNeighborY="-166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F5035-1E74-43EA-948D-07C6A6255D46}" type="pres">
      <dgm:prSet presAssocID="{EECCDF14-3DA1-44CB-82E8-D93D76CBB711}" presName="descendantText" presStyleLbl="alignAccFollowNode1" presStyleIdx="0" presStyleCnt="3" custScaleY="254186" custLinFactNeighborX="575" custLinFactNeighborY="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C813D-D847-43B7-9FAE-669E914F1965}" type="pres">
      <dgm:prSet presAssocID="{6D439F8B-4487-42D3-92ED-BBFEA6EC4675}" presName="sp" presStyleCnt="0"/>
      <dgm:spPr/>
    </dgm:pt>
    <dgm:pt modelId="{F9C578C4-68DF-4AC0-B561-752CC955ACB5}" type="pres">
      <dgm:prSet presAssocID="{85709B6F-B8B6-4A3C-84C6-0A63E62BBF7C}" presName="linNode" presStyleCnt="0"/>
      <dgm:spPr/>
    </dgm:pt>
    <dgm:pt modelId="{9AC87DA1-C2F6-492F-A83B-62855A74343E}" type="pres">
      <dgm:prSet presAssocID="{85709B6F-B8B6-4A3C-84C6-0A63E62BBF7C}" presName="parentText" presStyleLbl="node1" presStyleIdx="1" presStyleCnt="3" custScaleY="207757" custLinFactNeighborY="-37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3466B-61D1-4544-B053-E52590D535B3}" type="pres">
      <dgm:prSet presAssocID="{85709B6F-B8B6-4A3C-84C6-0A63E62BBF7C}" presName="descendantText" presStyleLbl="alignAccFollowNode1" presStyleIdx="1" presStyleCnt="3" custScaleX="107828" custScaleY="287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88226-5C31-49B0-8E9D-6013982F59AC}" type="pres">
      <dgm:prSet presAssocID="{29F282EC-995D-4DF2-A4E8-0941568F6E72}" presName="sp" presStyleCnt="0"/>
      <dgm:spPr/>
    </dgm:pt>
    <dgm:pt modelId="{9A2E7B5E-6F0C-4BE1-8CE9-5E0CEBBBCE1E}" type="pres">
      <dgm:prSet presAssocID="{5B8EBA62-0125-4BC8-8899-B8AF2214F56C}" presName="linNode" presStyleCnt="0"/>
      <dgm:spPr/>
    </dgm:pt>
    <dgm:pt modelId="{CD7F8385-3C4B-4F58-AB44-8660A5AED07D}" type="pres">
      <dgm:prSet presAssocID="{5B8EBA62-0125-4BC8-8899-B8AF2214F56C}" presName="parentText" presStyleLbl="node1" presStyleIdx="2" presStyleCnt="3" custScaleX="94682" custLinFactNeighborY="278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18DFB-7AA6-487F-93C9-A65604B42E65}" type="pres">
      <dgm:prSet presAssocID="{5B8EBA62-0125-4BC8-8899-B8AF2214F56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12D3EE-CF98-44EC-9299-BF5CB1AEB791}" srcId="{85709B6F-B8B6-4A3C-84C6-0A63E62BBF7C}" destId="{70046196-D5C8-4CC6-8EDA-EF4098270015}" srcOrd="3" destOrd="0" parTransId="{6E2E429B-A4B9-4155-9371-445FE23F87E9}" sibTransId="{FE713B15-652E-421F-BB0D-2A0CEDA65D21}"/>
    <dgm:cxn modelId="{C88CF7B0-2740-4CD4-A245-D974E1CA7681}" srcId="{B50A0F1F-4672-421D-9FA8-D7A04F34DA55}" destId="{5B8EBA62-0125-4BC8-8899-B8AF2214F56C}" srcOrd="2" destOrd="0" parTransId="{EF05B62A-8588-4329-B694-C4BF9CAA6B99}" sibTransId="{3690FB7F-551A-4A3F-ACA5-817FB6B768AE}"/>
    <dgm:cxn modelId="{96C1C971-C08B-4D6B-9AE5-D8649909FC55}" type="presOf" srcId="{70046196-D5C8-4CC6-8EDA-EF4098270015}" destId="{51D3466B-61D1-4544-B053-E52590D535B3}" srcOrd="0" destOrd="3" presId="urn:microsoft.com/office/officeart/2005/8/layout/vList5"/>
    <dgm:cxn modelId="{F26FB23E-0949-4826-9F48-654F359BD759}" srcId="{5B8EBA62-0125-4BC8-8899-B8AF2214F56C}" destId="{178CF18B-37D9-464C-B27F-03FBA5AEBED0}" srcOrd="2" destOrd="0" parTransId="{9F22AFC3-E55C-4035-BFA1-7445D80BEBDE}" sibTransId="{56247659-7909-474A-9513-B4249DCF31C1}"/>
    <dgm:cxn modelId="{4F49E3F2-BF80-4743-806E-0C51E91295FC}" type="presOf" srcId="{30621705-879E-45CF-B879-A5BE6FAC24E5}" destId="{97B18DFB-7AA6-487F-93C9-A65604B42E65}" srcOrd="0" destOrd="0" presId="urn:microsoft.com/office/officeart/2005/8/layout/vList5"/>
    <dgm:cxn modelId="{3F849817-4B9B-494B-A3EB-813C52C96C5F}" type="presOf" srcId="{178CF18B-37D9-464C-B27F-03FBA5AEBED0}" destId="{97B18DFB-7AA6-487F-93C9-A65604B42E65}" srcOrd="0" destOrd="2" presId="urn:microsoft.com/office/officeart/2005/8/layout/vList5"/>
    <dgm:cxn modelId="{68ED237B-42AB-4407-974A-AF6EAEB9F432}" type="presOf" srcId="{D3F335B6-E373-4B39-A6CC-6CF85C8D9D10}" destId="{524F5035-1E74-43EA-948D-07C6A6255D46}" srcOrd="0" destOrd="2" presId="urn:microsoft.com/office/officeart/2005/8/layout/vList5"/>
    <dgm:cxn modelId="{2FF90C42-3600-4E87-BFBD-98965BA3AA72}" type="presOf" srcId="{E3B19056-A537-4410-B9C6-324AF2A54D16}" destId="{524F5035-1E74-43EA-948D-07C6A6255D46}" srcOrd="0" destOrd="0" presId="urn:microsoft.com/office/officeart/2005/8/layout/vList5"/>
    <dgm:cxn modelId="{292A6981-533D-4AF5-8959-375ED16A5A80}" srcId="{B50A0F1F-4672-421D-9FA8-D7A04F34DA55}" destId="{85709B6F-B8B6-4A3C-84C6-0A63E62BBF7C}" srcOrd="1" destOrd="0" parTransId="{3EF39EA8-DF42-42BA-B1EE-19658A396642}" sibTransId="{29F282EC-995D-4DF2-A4E8-0941568F6E72}"/>
    <dgm:cxn modelId="{6DA8023C-DA62-43B1-9618-AA9B5AA4B706}" srcId="{B50A0F1F-4672-421D-9FA8-D7A04F34DA55}" destId="{EECCDF14-3DA1-44CB-82E8-D93D76CBB711}" srcOrd="0" destOrd="0" parTransId="{5B210FFE-204B-47E3-8601-4569E4ADCCF9}" sibTransId="{6D439F8B-4487-42D3-92ED-BBFEA6EC4675}"/>
    <dgm:cxn modelId="{9C7E2EF2-C3F6-4AE8-B10D-DF7D786A90F0}" srcId="{85709B6F-B8B6-4A3C-84C6-0A63E62BBF7C}" destId="{DCA8BEFD-0E81-46B8-A248-E637143DF9BD}" srcOrd="0" destOrd="0" parTransId="{6D139A73-E25D-4D67-A72C-A3F16B95A6C3}" sibTransId="{79BD7BEE-FF1B-45E8-9CC1-F016EDFF390E}"/>
    <dgm:cxn modelId="{00B3E406-F912-4E0F-BF43-D169EEB7F941}" srcId="{EECCDF14-3DA1-44CB-82E8-D93D76CBB711}" destId="{D3F335B6-E373-4B39-A6CC-6CF85C8D9D10}" srcOrd="2" destOrd="0" parTransId="{88F9F627-BBAC-4BD8-A0AC-988C45761307}" sibTransId="{09A3D900-B469-4CB1-AF40-02B60250A20C}"/>
    <dgm:cxn modelId="{B77BDB3E-F10C-4C9E-B108-02E8BEE37F87}" type="presOf" srcId="{D117CBDE-AF75-4472-BA03-C3CF950A7BEE}" destId="{51D3466B-61D1-4544-B053-E52590D535B3}" srcOrd="0" destOrd="2" presId="urn:microsoft.com/office/officeart/2005/8/layout/vList5"/>
    <dgm:cxn modelId="{8FD042B0-E3C6-40CD-8C41-4304D7BA35C9}" srcId="{EECCDF14-3DA1-44CB-82E8-D93D76CBB711}" destId="{07264A52-7C0B-4BFF-95F0-4004DA655203}" srcOrd="1" destOrd="0" parTransId="{D2381E06-5767-4584-97F8-36B5E24D518E}" sibTransId="{9749FBF9-A097-487D-9FD2-ABDE063B05D3}"/>
    <dgm:cxn modelId="{32C82BC2-4DDB-48A7-A0AC-9156A5FD93EE}" srcId="{EECCDF14-3DA1-44CB-82E8-D93D76CBB711}" destId="{E3B19056-A537-4410-B9C6-324AF2A54D16}" srcOrd="0" destOrd="0" parTransId="{A13A56B8-B59C-41E7-B2A2-30D5E070442A}" sibTransId="{6AA8324D-9E78-4A55-B537-9077FE00C070}"/>
    <dgm:cxn modelId="{3A572EE1-C774-45C2-A65C-89FD85F7711C}" type="presOf" srcId="{EECCDF14-3DA1-44CB-82E8-D93D76CBB711}" destId="{71ECEC1E-B180-46D6-BE55-385B22436CDB}" srcOrd="0" destOrd="0" presId="urn:microsoft.com/office/officeart/2005/8/layout/vList5"/>
    <dgm:cxn modelId="{973CCAF7-2C93-49EE-BFB7-5A821B645B67}" type="presOf" srcId="{07264A52-7C0B-4BFF-95F0-4004DA655203}" destId="{524F5035-1E74-43EA-948D-07C6A6255D46}" srcOrd="0" destOrd="1" presId="urn:microsoft.com/office/officeart/2005/8/layout/vList5"/>
    <dgm:cxn modelId="{56FCFBAC-6A17-41DB-8022-4F431217E5A5}" type="presOf" srcId="{DCA8BEFD-0E81-46B8-A248-E637143DF9BD}" destId="{51D3466B-61D1-4544-B053-E52590D535B3}" srcOrd="0" destOrd="0" presId="urn:microsoft.com/office/officeart/2005/8/layout/vList5"/>
    <dgm:cxn modelId="{387B1077-88CE-4568-9F3E-B3D549CF7029}" type="presOf" srcId="{85709B6F-B8B6-4A3C-84C6-0A63E62BBF7C}" destId="{9AC87DA1-C2F6-492F-A83B-62855A74343E}" srcOrd="0" destOrd="0" presId="urn:microsoft.com/office/officeart/2005/8/layout/vList5"/>
    <dgm:cxn modelId="{162F3D42-4705-476F-AAD4-C6E289C043D4}" srcId="{85709B6F-B8B6-4A3C-84C6-0A63E62BBF7C}" destId="{AB263B69-9200-4AF4-A568-784912B2B58F}" srcOrd="1" destOrd="0" parTransId="{AAF3D8DA-8EAE-44D8-8B21-8965CE235284}" sibTransId="{20EA406E-372E-49F4-8DC1-DB3ED86C914F}"/>
    <dgm:cxn modelId="{CCD937B6-4506-457B-B96C-4BFD4F200907}" type="presOf" srcId="{D4675689-B871-4D41-A914-2FD02EC2128E}" destId="{97B18DFB-7AA6-487F-93C9-A65604B42E65}" srcOrd="0" destOrd="1" presId="urn:microsoft.com/office/officeart/2005/8/layout/vList5"/>
    <dgm:cxn modelId="{D18F8314-9227-45DD-8189-2D9E32A742D0}" type="presOf" srcId="{5B8EBA62-0125-4BC8-8899-B8AF2214F56C}" destId="{CD7F8385-3C4B-4F58-AB44-8660A5AED07D}" srcOrd="0" destOrd="0" presId="urn:microsoft.com/office/officeart/2005/8/layout/vList5"/>
    <dgm:cxn modelId="{2660B8F3-1B43-463D-A459-8387166D3531}" srcId="{5B8EBA62-0125-4BC8-8899-B8AF2214F56C}" destId="{D4675689-B871-4D41-A914-2FD02EC2128E}" srcOrd="1" destOrd="0" parTransId="{E4DE59E2-0E71-41B6-AE54-58CC5F54A8D4}" sibTransId="{495A901B-DC37-4CC7-8B25-01EEA444A8AE}"/>
    <dgm:cxn modelId="{CC4B775D-5BDB-4C9F-8BCE-2B090832B44F}" type="presOf" srcId="{B50A0F1F-4672-421D-9FA8-D7A04F34DA55}" destId="{2B973B39-384E-43EE-9C8D-CAFB4B9F913B}" srcOrd="0" destOrd="0" presId="urn:microsoft.com/office/officeart/2005/8/layout/vList5"/>
    <dgm:cxn modelId="{F1F87C71-1C56-45F9-8751-0B5F7C7C2C2D}" type="presOf" srcId="{AB263B69-9200-4AF4-A568-784912B2B58F}" destId="{51D3466B-61D1-4544-B053-E52590D535B3}" srcOrd="0" destOrd="1" presId="urn:microsoft.com/office/officeart/2005/8/layout/vList5"/>
    <dgm:cxn modelId="{08829F79-2B40-4D8E-A221-05368418FA40}" srcId="{85709B6F-B8B6-4A3C-84C6-0A63E62BBF7C}" destId="{D117CBDE-AF75-4472-BA03-C3CF950A7BEE}" srcOrd="2" destOrd="0" parTransId="{4DA01A65-05E3-4735-8946-FDF791B276EB}" sibTransId="{DD94CF22-B441-4507-9869-84EF13EB4FBB}"/>
    <dgm:cxn modelId="{B2A4845F-AB6D-4DB3-83D9-6F54CD863F41}" srcId="{5B8EBA62-0125-4BC8-8899-B8AF2214F56C}" destId="{30621705-879E-45CF-B879-A5BE6FAC24E5}" srcOrd="0" destOrd="0" parTransId="{2251E5F5-1F59-476C-86FC-E236F6523A15}" sibTransId="{210DDF43-9FB4-490C-85FF-2FEFD2B03A24}"/>
    <dgm:cxn modelId="{4D0FD7F3-C316-4F2E-9D1D-E6478E311AB4}" type="presParOf" srcId="{2B973B39-384E-43EE-9C8D-CAFB4B9F913B}" destId="{12773CC8-3ACD-4AC8-82AA-B58D87ECFA8B}" srcOrd="0" destOrd="0" presId="urn:microsoft.com/office/officeart/2005/8/layout/vList5"/>
    <dgm:cxn modelId="{6CAD4BDD-B5EE-4CBD-A83E-6CD0F77F178A}" type="presParOf" srcId="{12773CC8-3ACD-4AC8-82AA-B58D87ECFA8B}" destId="{71ECEC1E-B180-46D6-BE55-385B22436CDB}" srcOrd="0" destOrd="0" presId="urn:microsoft.com/office/officeart/2005/8/layout/vList5"/>
    <dgm:cxn modelId="{DBBD74D0-D751-4410-9268-ADE3F90E1672}" type="presParOf" srcId="{12773CC8-3ACD-4AC8-82AA-B58D87ECFA8B}" destId="{524F5035-1E74-43EA-948D-07C6A6255D46}" srcOrd="1" destOrd="0" presId="urn:microsoft.com/office/officeart/2005/8/layout/vList5"/>
    <dgm:cxn modelId="{3D5B4FCB-1D88-4CD9-A65B-81408505F6CB}" type="presParOf" srcId="{2B973B39-384E-43EE-9C8D-CAFB4B9F913B}" destId="{44BC813D-D847-43B7-9FAE-669E914F1965}" srcOrd="1" destOrd="0" presId="urn:microsoft.com/office/officeart/2005/8/layout/vList5"/>
    <dgm:cxn modelId="{60360072-9DD7-44F2-993B-888B047ECA53}" type="presParOf" srcId="{2B973B39-384E-43EE-9C8D-CAFB4B9F913B}" destId="{F9C578C4-68DF-4AC0-B561-752CC955ACB5}" srcOrd="2" destOrd="0" presId="urn:microsoft.com/office/officeart/2005/8/layout/vList5"/>
    <dgm:cxn modelId="{5DE5B57D-DBCB-462D-BE32-FB7A649F0E3A}" type="presParOf" srcId="{F9C578C4-68DF-4AC0-B561-752CC955ACB5}" destId="{9AC87DA1-C2F6-492F-A83B-62855A74343E}" srcOrd="0" destOrd="0" presId="urn:microsoft.com/office/officeart/2005/8/layout/vList5"/>
    <dgm:cxn modelId="{52F25200-4B22-4DD8-9679-2E68DF3FE9A1}" type="presParOf" srcId="{F9C578C4-68DF-4AC0-B561-752CC955ACB5}" destId="{51D3466B-61D1-4544-B053-E52590D535B3}" srcOrd="1" destOrd="0" presId="urn:microsoft.com/office/officeart/2005/8/layout/vList5"/>
    <dgm:cxn modelId="{10C7C1A9-05C5-4B9C-B57B-5C22F4C68E63}" type="presParOf" srcId="{2B973B39-384E-43EE-9C8D-CAFB4B9F913B}" destId="{AA088226-5C31-49B0-8E9D-6013982F59AC}" srcOrd="3" destOrd="0" presId="urn:microsoft.com/office/officeart/2005/8/layout/vList5"/>
    <dgm:cxn modelId="{34AA3C3F-FA0D-4072-B8B8-C20120941158}" type="presParOf" srcId="{2B973B39-384E-43EE-9C8D-CAFB4B9F913B}" destId="{9A2E7B5E-6F0C-4BE1-8CE9-5E0CEBBBCE1E}" srcOrd="4" destOrd="0" presId="urn:microsoft.com/office/officeart/2005/8/layout/vList5"/>
    <dgm:cxn modelId="{CF02A56B-2C9C-4E7F-9CFD-FF3249A672D5}" type="presParOf" srcId="{9A2E7B5E-6F0C-4BE1-8CE9-5E0CEBBBCE1E}" destId="{CD7F8385-3C4B-4F58-AB44-8660A5AED07D}" srcOrd="0" destOrd="0" presId="urn:microsoft.com/office/officeart/2005/8/layout/vList5"/>
    <dgm:cxn modelId="{EB21171D-5488-41AA-8C5E-E5404FB0D833}" type="presParOf" srcId="{9A2E7B5E-6F0C-4BE1-8CE9-5E0CEBBBCE1E}" destId="{97B18DFB-7AA6-487F-93C9-A65604B42E65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9E9126-CB59-4154-8DD6-E0AA34A53D1A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951ED6F-8D40-4E96-B33E-BE766C78B853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Рунова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М. А. </a:t>
          </a:r>
        </a:p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«Двигательная активность ребёнка в детском саду»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B7D0B6-BB49-4405-B03F-D7CCA9B9D55B}" type="parTrans" cxnId="{ED4F555B-1EFC-4968-915A-098C31A23AA6}">
      <dgm:prSet/>
      <dgm:spPr/>
      <dgm:t>
        <a:bodyPr/>
        <a:lstStyle/>
        <a:p>
          <a:endParaRPr lang="ru-RU"/>
        </a:p>
      </dgm:t>
    </dgm:pt>
    <dgm:pt modelId="{30CEFC8C-50FB-44C7-9234-61EB53813C47}" type="sibTrans" cxnId="{ED4F555B-1EFC-4968-915A-098C31A23AA6}">
      <dgm:prSet/>
      <dgm:spPr/>
      <dgm:t>
        <a:bodyPr/>
        <a:lstStyle/>
        <a:p>
          <a:endParaRPr lang="ru-RU"/>
        </a:p>
      </dgm:t>
    </dgm:pt>
    <dgm:pt modelId="{7CBC7657-387F-4B43-87C8-781A6264AC27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Методические рекомендаций по организации разных типов занятий по физической культуре;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B3BC2D6-8B5C-454C-BCA2-0997643B83DC}" type="parTrans" cxnId="{9385B0C0-EFD7-4EBC-BB74-64287AABD4F3}">
      <dgm:prSet/>
      <dgm:spPr/>
      <dgm:t>
        <a:bodyPr/>
        <a:lstStyle/>
        <a:p>
          <a:endParaRPr lang="ru-RU"/>
        </a:p>
      </dgm:t>
    </dgm:pt>
    <dgm:pt modelId="{DB3C7D6F-B2D8-4772-9249-664C7E059266}" type="sibTrans" cxnId="{9385B0C0-EFD7-4EBC-BB74-64287AABD4F3}">
      <dgm:prSet/>
      <dgm:spPr/>
      <dgm:t>
        <a:bodyPr/>
        <a:lstStyle/>
        <a:p>
          <a:endParaRPr lang="ru-RU"/>
        </a:p>
      </dgm:t>
    </dgm:pt>
    <dgm:pt modelId="{2D1ADB4C-8423-4022-A0EE-82C043DE93B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Утробина К. К. </a:t>
          </a:r>
        </a:p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«Занимательная физкультура в детском саду для детей 5-7лет»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C8536C-D9A9-40C6-B7AE-C11D4117E95D}" type="parTrans" cxnId="{DABF1E0F-6FCF-45F9-92B2-A11C96136FB0}">
      <dgm:prSet/>
      <dgm:spPr/>
      <dgm:t>
        <a:bodyPr/>
        <a:lstStyle/>
        <a:p>
          <a:endParaRPr lang="ru-RU"/>
        </a:p>
      </dgm:t>
    </dgm:pt>
    <dgm:pt modelId="{DCB6AA75-0189-4256-9DE1-EB46CE74C878}" type="sibTrans" cxnId="{DABF1E0F-6FCF-45F9-92B2-A11C96136FB0}">
      <dgm:prSet/>
      <dgm:spPr/>
      <dgm:t>
        <a:bodyPr/>
        <a:lstStyle/>
        <a:p>
          <a:endParaRPr lang="ru-RU"/>
        </a:p>
      </dgm:t>
    </dgm:pt>
    <dgm:pt modelId="{E291F789-B1B8-46A6-A563-7DCB3CD95FBC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Нетрадиционная система занятий для физического и всестороннего развития дошкольников 5-7 лет</a:t>
          </a: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F129783C-6A38-48C3-B69B-5CE0E91B526B}" type="parTrans" cxnId="{CF99408B-B70F-4150-B339-36EEF7CB44BD}">
      <dgm:prSet/>
      <dgm:spPr/>
      <dgm:t>
        <a:bodyPr/>
        <a:lstStyle/>
        <a:p>
          <a:endParaRPr lang="ru-RU"/>
        </a:p>
      </dgm:t>
    </dgm:pt>
    <dgm:pt modelId="{3ABAD8C7-23ED-4125-8BE8-C34830052405}" type="sibTrans" cxnId="{CF99408B-B70F-4150-B339-36EEF7CB44BD}">
      <dgm:prSet/>
      <dgm:spPr/>
      <dgm:t>
        <a:bodyPr/>
        <a:lstStyle/>
        <a:p>
          <a:endParaRPr lang="ru-RU"/>
        </a:p>
      </dgm:t>
    </dgm:pt>
    <dgm:pt modelId="{074DC41C-C042-421B-A272-BD3412E64C9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Фисенко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М.А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Физкультура.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«Средняя и старшая группы»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«Подготовительная группа»</a:t>
          </a: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0DEB7C1E-5ECB-4761-A9D7-BDD8F6321EBC}" type="parTrans" cxnId="{CFBAC96D-0076-4A36-A949-F7F49EAF3BC6}">
      <dgm:prSet/>
      <dgm:spPr/>
      <dgm:t>
        <a:bodyPr/>
        <a:lstStyle/>
        <a:p>
          <a:endParaRPr lang="ru-RU"/>
        </a:p>
      </dgm:t>
    </dgm:pt>
    <dgm:pt modelId="{A7BDC252-C705-4EAA-A11F-D03B872AA01F}" type="sibTrans" cxnId="{CFBAC96D-0076-4A36-A949-F7F49EAF3BC6}">
      <dgm:prSet/>
      <dgm:spPr/>
      <dgm:t>
        <a:bodyPr/>
        <a:lstStyle/>
        <a:p>
          <a:endParaRPr lang="ru-RU"/>
        </a:p>
      </dgm:t>
    </dgm:pt>
    <dgm:pt modelId="{2EF25C19-FE41-40E3-8DA0-B3A5DB153BF2}">
      <dgm:prSet custT="1"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DB207E5-88F6-43E6-A654-4347AE21EA52}" type="parTrans" cxnId="{E6C41A51-1C70-4332-AEE1-EA8C0ED1480D}">
      <dgm:prSet/>
      <dgm:spPr/>
      <dgm:t>
        <a:bodyPr/>
        <a:lstStyle/>
        <a:p>
          <a:endParaRPr lang="ru-RU"/>
        </a:p>
      </dgm:t>
    </dgm:pt>
    <dgm:pt modelId="{35C0B571-F58D-407B-8E0E-2CC16F3574C9}" type="sibTrans" cxnId="{E6C41A51-1C70-4332-AEE1-EA8C0ED1480D}">
      <dgm:prSet/>
      <dgm:spPr/>
      <dgm:t>
        <a:bodyPr/>
        <a:lstStyle/>
        <a:p>
          <a:endParaRPr lang="ru-RU"/>
        </a:p>
      </dgm:t>
    </dgm:pt>
    <dgm:pt modelId="{34390090-A552-4C29-92F8-F1C15A24FE6E}">
      <dgm:prSet custT="1"/>
      <dgm:spPr/>
      <dgm:t>
        <a:bodyPr/>
        <a:lstStyle/>
        <a:p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Рунова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М. А.</a:t>
          </a:r>
        </a:p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«Дифференцированные занятия по   физической культуре с детьми 5-7 лет»</a:t>
          </a: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6C156E-FC20-4694-BB92-693B19546889}" type="parTrans" cxnId="{EF8779BF-5481-4BDF-B1C8-C18A39B24742}">
      <dgm:prSet/>
      <dgm:spPr/>
      <dgm:t>
        <a:bodyPr/>
        <a:lstStyle/>
        <a:p>
          <a:endParaRPr lang="ru-RU"/>
        </a:p>
      </dgm:t>
    </dgm:pt>
    <dgm:pt modelId="{0F3A763D-B93B-4573-B377-7330E621FD82}" type="sibTrans" cxnId="{EF8779BF-5481-4BDF-B1C8-C18A39B24742}">
      <dgm:prSet/>
      <dgm:spPr/>
      <dgm:t>
        <a:bodyPr/>
        <a:lstStyle/>
        <a:p>
          <a:endParaRPr lang="ru-RU"/>
        </a:p>
      </dgm:t>
    </dgm:pt>
    <dgm:pt modelId="{42CA6EA7-0DB1-42EC-89AA-1A02D5268944}" type="pres">
      <dgm:prSet presAssocID="{D79E9126-CB59-4154-8DD6-E0AA34A53D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22E370-DDA9-4387-8B80-C1450318AB3C}" type="pres">
      <dgm:prSet presAssocID="{8951ED6F-8D40-4E96-B33E-BE766C78B853}" presName="linNode" presStyleCnt="0"/>
      <dgm:spPr/>
    </dgm:pt>
    <dgm:pt modelId="{7FB04153-6558-4960-924C-5403853B1241}" type="pres">
      <dgm:prSet presAssocID="{8951ED6F-8D40-4E96-B33E-BE766C78B853}" presName="parentText" presStyleLbl="node1" presStyleIdx="0" presStyleCnt="5" custScaleX="133997" custScaleY="723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CFEB7-2735-48BF-991F-E11BA4AE0453}" type="pres">
      <dgm:prSet presAssocID="{8951ED6F-8D40-4E96-B33E-BE766C78B85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8C781-287B-483E-AB74-23236BB75F69}" type="pres">
      <dgm:prSet presAssocID="{30CEFC8C-50FB-44C7-9234-61EB53813C47}" presName="sp" presStyleCnt="0"/>
      <dgm:spPr/>
    </dgm:pt>
    <dgm:pt modelId="{BF3B21C5-6A06-47D8-ADD5-A984793DD1CE}" type="pres">
      <dgm:prSet presAssocID="{2D1ADB4C-8423-4022-A0EE-82C043DE93B3}" presName="linNode" presStyleCnt="0"/>
      <dgm:spPr/>
    </dgm:pt>
    <dgm:pt modelId="{BCD4E4A3-9F8C-4835-B05A-FF223600E6DA}" type="pres">
      <dgm:prSet presAssocID="{2D1ADB4C-8423-4022-A0EE-82C043DE93B3}" presName="parentText" presStyleLbl="node1" presStyleIdx="1" presStyleCnt="5" custScaleX="120461" custScaleY="84134" custLinFactNeighborX="0" custLinFactNeighborY="-97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AC011-0CD2-4677-9062-BF457F4B8A9C}" type="pres">
      <dgm:prSet presAssocID="{2D1ADB4C-8423-4022-A0EE-82C043DE93B3}" presName="descendantText" presStyleLbl="alignAccFollowNode1" presStyleIdx="1" presStyleCnt="2" custScaleX="86886" custScaleY="116094" custLinFactNeighborX="-1155" custLinFactNeighborY="-14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A1394-5C20-4247-A5C2-E473A6D54422}" type="pres">
      <dgm:prSet presAssocID="{DCB6AA75-0189-4256-9DE1-EB46CE74C878}" presName="sp" presStyleCnt="0"/>
      <dgm:spPr/>
    </dgm:pt>
    <dgm:pt modelId="{2DB8F280-1CC1-4AB9-BC36-A244B83C4EA0}" type="pres">
      <dgm:prSet presAssocID="{2EF25C19-FE41-40E3-8DA0-B3A5DB153BF2}" presName="linNode" presStyleCnt="0"/>
      <dgm:spPr/>
    </dgm:pt>
    <dgm:pt modelId="{25FD881C-125A-458A-A109-67554CAFB666}" type="pres">
      <dgm:prSet presAssocID="{2EF25C19-FE41-40E3-8DA0-B3A5DB153BF2}" presName="parentText" presStyleLbl="node1" presStyleIdx="2" presStyleCnt="5" custScaleX="120858" custScaleY="102726" custLinFactNeighborX="-52" custLinFactNeighborY="-77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A99A4-6E89-4DED-A0B6-5692B6F40CDF}" type="pres">
      <dgm:prSet presAssocID="{35C0B571-F58D-407B-8E0E-2CC16F3574C9}" presName="sp" presStyleCnt="0"/>
      <dgm:spPr/>
    </dgm:pt>
    <dgm:pt modelId="{78B70AE1-ADC1-4DC0-8859-933D57B0823E}" type="pres">
      <dgm:prSet presAssocID="{074DC41C-C042-421B-A272-BD3412E64C9F}" presName="linNode" presStyleCnt="0"/>
      <dgm:spPr/>
    </dgm:pt>
    <dgm:pt modelId="{6716E388-CF98-4C44-8888-2C5215DDCCEC}" type="pres">
      <dgm:prSet presAssocID="{074DC41C-C042-421B-A272-BD3412E64C9F}" presName="parentText" presStyleLbl="node1" presStyleIdx="3" presStyleCnt="5" custScaleX="120092" custScaleY="108326" custLinFactX="-20119" custLinFactNeighborX="-100000" custLinFactNeighborY="1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9AFD6-A5C2-4D85-B48B-69AA9FE47ECE}" type="pres">
      <dgm:prSet presAssocID="{A7BDC252-C705-4EAA-A11F-D03B872AA01F}" presName="sp" presStyleCnt="0"/>
      <dgm:spPr/>
    </dgm:pt>
    <dgm:pt modelId="{2177B92A-D2DD-43C0-80BA-6D85DC78D964}" type="pres">
      <dgm:prSet presAssocID="{34390090-A552-4C29-92F8-F1C15A24FE6E}" presName="linNode" presStyleCnt="0"/>
      <dgm:spPr/>
    </dgm:pt>
    <dgm:pt modelId="{977D76F2-6E56-4209-8BA3-590642818D90}" type="pres">
      <dgm:prSet presAssocID="{34390090-A552-4C29-92F8-F1C15A24FE6E}" presName="parentText" presStyleLbl="node1" presStyleIdx="4" presStyleCnt="5" custScaleX="1178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4F555B-1EFC-4968-915A-098C31A23AA6}" srcId="{D79E9126-CB59-4154-8DD6-E0AA34A53D1A}" destId="{8951ED6F-8D40-4E96-B33E-BE766C78B853}" srcOrd="0" destOrd="0" parTransId="{58B7D0B6-BB49-4405-B03F-D7CCA9B9D55B}" sibTransId="{30CEFC8C-50FB-44C7-9234-61EB53813C47}"/>
    <dgm:cxn modelId="{9D4139DE-9842-499C-BA5E-8235A4D47F15}" type="presOf" srcId="{34390090-A552-4C29-92F8-F1C15A24FE6E}" destId="{977D76F2-6E56-4209-8BA3-590642818D90}" srcOrd="0" destOrd="0" presId="urn:microsoft.com/office/officeart/2005/8/layout/vList5"/>
    <dgm:cxn modelId="{CFBAC96D-0076-4A36-A949-F7F49EAF3BC6}" srcId="{D79E9126-CB59-4154-8DD6-E0AA34A53D1A}" destId="{074DC41C-C042-421B-A272-BD3412E64C9F}" srcOrd="3" destOrd="0" parTransId="{0DEB7C1E-5ECB-4761-A9D7-BDD8F6321EBC}" sibTransId="{A7BDC252-C705-4EAA-A11F-D03B872AA01F}"/>
    <dgm:cxn modelId="{E6C41A51-1C70-4332-AEE1-EA8C0ED1480D}" srcId="{D79E9126-CB59-4154-8DD6-E0AA34A53D1A}" destId="{2EF25C19-FE41-40E3-8DA0-B3A5DB153BF2}" srcOrd="2" destOrd="0" parTransId="{5DB207E5-88F6-43E6-A654-4347AE21EA52}" sibTransId="{35C0B571-F58D-407B-8E0E-2CC16F3574C9}"/>
    <dgm:cxn modelId="{962CDD3D-6975-42C4-8EFC-5C6AE79528DD}" type="presOf" srcId="{D79E9126-CB59-4154-8DD6-E0AA34A53D1A}" destId="{42CA6EA7-0DB1-42EC-89AA-1A02D5268944}" srcOrd="0" destOrd="0" presId="urn:microsoft.com/office/officeart/2005/8/layout/vList5"/>
    <dgm:cxn modelId="{47B99BE5-4B16-4F49-9F24-DF6DC4F06B20}" type="presOf" srcId="{7CBC7657-387F-4B43-87C8-781A6264AC27}" destId="{B45CFEB7-2735-48BF-991F-E11BA4AE0453}" srcOrd="0" destOrd="0" presId="urn:microsoft.com/office/officeart/2005/8/layout/vList5"/>
    <dgm:cxn modelId="{9EE70E23-DC8B-4302-BDD5-D78E4E623BAF}" type="presOf" srcId="{2EF25C19-FE41-40E3-8DA0-B3A5DB153BF2}" destId="{25FD881C-125A-458A-A109-67554CAFB666}" srcOrd="0" destOrd="0" presId="urn:microsoft.com/office/officeart/2005/8/layout/vList5"/>
    <dgm:cxn modelId="{9385B0C0-EFD7-4EBC-BB74-64287AABD4F3}" srcId="{8951ED6F-8D40-4E96-B33E-BE766C78B853}" destId="{7CBC7657-387F-4B43-87C8-781A6264AC27}" srcOrd="0" destOrd="0" parTransId="{AB3BC2D6-8B5C-454C-BCA2-0997643B83DC}" sibTransId="{DB3C7D6F-B2D8-4772-9249-664C7E059266}"/>
    <dgm:cxn modelId="{3D9FB197-DF75-4EB4-9247-47483F1375F0}" type="presOf" srcId="{8951ED6F-8D40-4E96-B33E-BE766C78B853}" destId="{7FB04153-6558-4960-924C-5403853B1241}" srcOrd="0" destOrd="0" presId="urn:microsoft.com/office/officeart/2005/8/layout/vList5"/>
    <dgm:cxn modelId="{799CDC5B-C4DA-4E3D-B1D8-D3D0593FEFC9}" type="presOf" srcId="{2D1ADB4C-8423-4022-A0EE-82C043DE93B3}" destId="{BCD4E4A3-9F8C-4835-B05A-FF223600E6DA}" srcOrd="0" destOrd="0" presId="urn:microsoft.com/office/officeart/2005/8/layout/vList5"/>
    <dgm:cxn modelId="{DABF1E0F-6FCF-45F9-92B2-A11C96136FB0}" srcId="{D79E9126-CB59-4154-8DD6-E0AA34A53D1A}" destId="{2D1ADB4C-8423-4022-A0EE-82C043DE93B3}" srcOrd="1" destOrd="0" parTransId="{78C8536C-D9A9-40C6-B7AE-C11D4117E95D}" sibTransId="{DCB6AA75-0189-4256-9DE1-EB46CE74C878}"/>
    <dgm:cxn modelId="{EF8779BF-5481-4BDF-B1C8-C18A39B24742}" srcId="{D79E9126-CB59-4154-8DD6-E0AA34A53D1A}" destId="{34390090-A552-4C29-92F8-F1C15A24FE6E}" srcOrd="4" destOrd="0" parTransId="{BD6C156E-FC20-4694-BB92-693B19546889}" sibTransId="{0F3A763D-B93B-4573-B377-7330E621FD82}"/>
    <dgm:cxn modelId="{AAA02866-F96F-47D2-B229-D90121F8ECD6}" type="presOf" srcId="{E291F789-B1B8-46A6-A563-7DCB3CD95FBC}" destId="{A5EAC011-0CD2-4677-9062-BF457F4B8A9C}" srcOrd="0" destOrd="0" presId="urn:microsoft.com/office/officeart/2005/8/layout/vList5"/>
    <dgm:cxn modelId="{A822D3CC-881B-4D07-8126-9B9DD7309E0D}" type="presOf" srcId="{074DC41C-C042-421B-A272-BD3412E64C9F}" destId="{6716E388-CF98-4C44-8888-2C5215DDCCEC}" srcOrd="0" destOrd="0" presId="urn:microsoft.com/office/officeart/2005/8/layout/vList5"/>
    <dgm:cxn modelId="{CF99408B-B70F-4150-B339-36EEF7CB44BD}" srcId="{2D1ADB4C-8423-4022-A0EE-82C043DE93B3}" destId="{E291F789-B1B8-46A6-A563-7DCB3CD95FBC}" srcOrd="0" destOrd="0" parTransId="{F129783C-6A38-48C3-B69B-5CE0E91B526B}" sibTransId="{3ABAD8C7-23ED-4125-8BE8-C34830052405}"/>
    <dgm:cxn modelId="{8FFF2364-0E55-47B0-A32B-73ABED1D5BA4}" type="presParOf" srcId="{42CA6EA7-0DB1-42EC-89AA-1A02D5268944}" destId="{6022E370-DDA9-4387-8B80-C1450318AB3C}" srcOrd="0" destOrd="0" presId="urn:microsoft.com/office/officeart/2005/8/layout/vList5"/>
    <dgm:cxn modelId="{EF6F40D0-6F1F-4217-8FA6-8B7022B19ED0}" type="presParOf" srcId="{6022E370-DDA9-4387-8B80-C1450318AB3C}" destId="{7FB04153-6558-4960-924C-5403853B1241}" srcOrd="0" destOrd="0" presId="urn:microsoft.com/office/officeart/2005/8/layout/vList5"/>
    <dgm:cxn modelId="{00B22CE9-E6A6-4DE1-BF31-DEB89CFA7B40}" type="presParOf" srcId="{6022E370-DDA9-4387-8B80-C1450318AB3C}" destId="{B45CFEB7-2735-48BF-991F-E11BA4AE0453}" srcOrd="1" destOrd="0" presId="urn:microsoft.com/office/officeart/2005/8/layout/vList5"/>
    <dgm:cxn modelId="{3318C9B4-B595-49E9-9CF0-35DC424853FB}" type="presParOf" srcId="{42CA6EA7-0DB1-42EC-89AA-1A02D5268944}" destId="{FB38C781-287B-483E-AB74-23236BB75F69}" srcOrd="1" destOrd="0" presId="urn:microsoft.com/office/officeart/2005/8/layout/vList5"/>
    <dgm:cxn modelId="{BB0AD15E-51A9-4B8C-8956-ABF2BC74DD25}" type="presParOf" srcId="{42CA6EA7-0DB1-42EC-89AA-1A02D5268944}" destId="{BF3B21C5-6A06-47D8-ADD5-A984793DD1CE}" srcOrd="2" destOrd="0" presId="urn:microsoft.com/office/officeart/2005/8/layout/vList5"/>
    <dgm:cxn modelId="{75BFD2FC-7450-4881-8769-95C709434911}" type="presParOf" srcId="{BF3B21C5-6A06-47D8-ADD5-A984793DD1CE}" destId="{BCD4E4A3-9F8C-4835-B05A-FF223600E6DA}" srcOrd="0" destOrd="0" presId="urn:microsoft.com/office/officeart/2005/8/layout/vList5"/>
    <dgm:cxn modelId="{10E70297-2B38-4560-A5BD-71A01795B7AF}" type="presParOf" srcId="{BF3B21C5-6A06-47D8-ADD5-A984793DD1CE}" destId="{A5EAC011-0CD2-4677-9062-BF457F4B8A9C}" srcOrd="1" destOrd="0" presId="urn:microsoft.com/office/officeart/2005/8/layout/vList5"/>
    <dgm:cxn modelId="{4FDFD58A-D7F0-4641-93DB-992DE5ED8B0E}" type="presParOf" srcId="{42CA6EA7-0DB1-42EC-89AA-1A02D5268944}" destId="{998A1394-5C20-4247-A5C2-E473A6D54422}" srcOrd="3" destOrd="0" presId="urn:microsoft.com/office/officeart/2005/8/layout/vList5"/>
    <dgm:cxn modelId="{3D55A408-ADC3-4E75-89AD-992FDCDDE532}" type="presParOf" srcId="{42CA6EA7-0DB1-42EC-89AA-1A02D5268944}" destId="{2DB8F280-1CC1-4AB9-BC36-A244B83C4EA0}" srcOrd="4" destOrd="0" presId="urn:microsoft.com/office/officeart/2005/8/layout/vList5"/>
    <dgm:cxn modelId="{982BD049-3BDE-46D9-9DF9-562389390D70}" type="presParOf" srcId="{2DB8F280-1CC1-4AB9-BC36-A244B83C4EA0}" destId="{25FD881C-125A-458A-A109-67554CAFB666}" srcOrd="0" destOrd="0" presId="urn:microsoft.com/office/officeart/2005/8/layout/vList5"/>
    <dgm:cxn modelId="{ECE99027-182E-4D13-8DDE-9823C6F5B13A}" type="presParOf" srcId="{42CA6EA7-0DB1-42EC-89AA-1A02D5268944}" destId="{DF0A99A4-6E89-4DED-A0B6-5692B6F40CDF}" srcOrd="5" destOrd="0" presId="urn:microsoft.com/office/officeart/2005/8/layout/vList5"/>
    <dgm:cxn modelId="{1A2DCC49-6F93-4B6F-AE73-D48477120F25}" type="presParOf" srcId="{42CA6EA7-0DB1-42EC-89AA-1A02D5268944}" destId="{78B70AE1-ADC1-4DC0-8859-933D57B0823E}" srcOrd="6" destOrd="0" presId="urn:microsoft.com/office/officeart/2005/8/layout/vList5"/>
    <dgm:cxn modelId="{4AC425D9-F670-4EE3-B97E-7560E33123B0}" type="presParOf" srcId="{78B70AE1-ADC1-4DC0-8859-933D57B0823E}" destId="{6716E388-CF98-4C44-8888-2C5215DDCCEC}" srcOrd="0" destOrd="0" presId="urn:microsoft.com/office/officeart/2005/8/layout/vList5"/>
    <dgm:cxn modelId="{E2FCB33C-430C-43F3-8A19-F334BA1DB27D}" type="presParOf" srcId="{42CA6EA7-0DB1-42EC-89AA-1A02D5268944}" destId="{5FD9AFD6-A5C2-4D85-B48B-69AA9FE47ECE}" srcOrd="7" destOrd="0" presId="urn:microsoft.com/office/officeart/2005/8/layout/vList5"/>
    <dgm:cxn modelId="{7DD70F19-E765-4491-9893-ED07D84CA8E7}" type="presParOf" srcId="{42CA6EA7-0DB1-42EC-89AA-1A02D5268944}" destId="{2177B92A-D2DD-43C0-80BA-6D85DC78D964}" srcOrd="8" destOrd="0" presId="urn:microsoft.com/office/officeart/2005/8/layout/vList5"/>
    <dgm:cxn modelId="{E99BEAD3-BA13-4D28-9A9A-7D8CE91937B2}" type="presParOf" srcId="{2177B92A-D2DD-43C0-80BA-6D85DC78D964}" destId="{977D76F2-6E56-4209-8BA3-590642818D9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FB79EC-CA2E-427F-9355-951DA6132EE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D42DEB-1D68-4221-9BA1-680185384007}">
      <dgm:prSet phldrT="[Текст]" custT="1"/>
      <dgm:spPr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Серия конспектов нетрадиционных занятий:</a:t>
          </a:r>
          <a:endParaRPr lang="ru-RU" sz="16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file"/>
            </a:rPr>
            <a:t>-игровых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file"/>
            </a:rPr>
            <a:t>тренировочных;</a:t>
          </a:r>
          <a:endParaRPr lang="ru-RU" sz="16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file"/>
            </a:rPr>
            <a:t>-тематических;</a:t>
          </a:r>
          <a:endParaRPr lang="ru-RU" sz="16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4" action="ppaction://hlinkfile"/>
            </a:rPr>
            <a:t>-по методу круговой тренировки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marL="0" marR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5" action="ppaction://hlinkfile"/>
            </a:rPr>
            <a:t>-сюжетно- игровых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</a:p>
        <a:p>
          <a:pPr marL="0" marR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6" action="ppaction://hlinkfile"/>
            </a:rPr>
            <a:t>-с элементами ритмической гимнастики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marL="0" marR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7" action="ppaction://hlinkfile"/>
            </a:rPr>
            <a:t>-на свободное творчество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marL="0" marR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8" action="ppaction://hlinkfile"/>
            </a:rPr>
            <a:t>-физкультурно-познавательных;</a:t>
          </a:r>
          <a:endParaRPr lang="ru-RU" sz="16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file"/>
            </a:rPr>
            <a:t> -с элементами </a:t>
          </a:r>
          <a:r>
            <a:rPr lang="ru-RU" sz="16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file"/>
            </a:rPr>
            <a:t>психогимнастики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file"/>
            </a:rPr>
            <a:t>;</a:t>
          </a:r>
          <a:endParaRPr lang="ru-RU" sz="16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442540-2244-4FF7-95A5-86480C31D442}" type="parTrans" cxnId="{417C151C-7B58-4A46-A60A-5B59814828D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7009475-6C56-468E-9EB1-FBB037DA227E}" type="sibTrans" cxnId="{417C151C-7B58-4A46-A60A-5B59814828D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6A8CAEE-2120-435A-8341-FE9B4EA0209A}">
      <dgm:prSet phldrT="[Текст]" custT="1"/>
      <dgm:spPr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Участие в РМО</a:t>
          </a:r>
        </a:p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-обмен опытом;</a:t>
          </a:r>
        </a:p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-мастер-класс.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7D82F2-125C-4868-9B65-B3ADAED4F87F}" type="parTrans" cxnId="{7A3393D3-90D8-4964-B2FA-7710193A116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22547D7-C490-4DC3-BFF6-19CA54E8F91F}" type="sibTrans" cxnId="{7A3393D3-90D8-4964-B2FA-7710193A116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E3131F0-F9D9-4F21-B851-B477F9F919E2}">
      <dgm:prSet phldrT="[Текст]" custT="1"/>
      <dgm:spPr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</a:p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-изготовление материалов к занятиям;</a:t>
          </a: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4911A6-66F8-4573-BC5C-C5A936F3F772}" type="parTrans" cxnId="{D88C365A-9A2E-41F8-ABE7-5ABA29D7E9D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EC4A99F-A3D6-4519-8AE8-2AA9EEE49A78}" type="sibTrans" cxnId="{D88C365A-9A2E-41F8-ABE7-5ABA29D7E9D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54F2C39-0C22-430D-92EB-A030CF91029B}">
      <dgm:prSet phldrT="[Текст]" custT="1"/>
      <dgm:spPr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соответствующей предметно– развивающей среды в соответствии с ФГОС и возрастом детей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69B5B9-0623-48C7-8762-1432A759B9CA}" type="parTrans" cxnId="{6E411096-7F7B-4624-A29F-05EF3A49318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E148F92-8379-4D4A-8072-7C512B099FD7}" type="sibTrans" cxnId="{6E411096-7F7B-4624-A29F-05EF3A49318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2E6871C-818F-404B-8268-D72019EC0B4C}">
      <dgm:prSet phldrT="[Текст]" custT="1"/>
      <dgm:spPr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дидактических материалов к занятиям</a:t>
          </a:r>
        </a:p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-презентации</a:t>
          </a:r>
        </a:p>
      </dgm:t>
    </dgm:pt>
    <dgm:pt modelId="{40DE4676-5ADD-4B4E-9794-8878E9D2B956}" type="parTrans" cxnId="{B4E0A5F2-7183-4731-8FE0-44401B29C8E1}">
      <dgm:prSet/>
      <dgm:spPr/>
      <dgm:t>
        <a:bodyPr/>
        <a:lstStyle/>
        <a:p>
          <a:endParaRPr lang="ru-RU"/>
        </a:p>
      </dgm:t>
    </dgm:pt>
    <dgm:pt modelId="{D75FD15B-3E82-4D2E-A276-3637318B3190}" type="sibTrans" cxnId="{B4E0A5F2-7183-4731-8FE0-44401B29C8E1}">
      <dgm:prSet/>
      <dgm:spPr/>
      <dgm:t>
        <a:bodyPr/>
        <a:lstStyle/>
        <a:p>
          <a:endParaRPr lang="ru-RU"/>
        </a:p>
      </dgm:t>
    </dgm:pt>
    <dgm:pt modelId="{CCD4151D-CEFB-4ADE-BBD2-D4ABF41E5018}">
      <dgm:prSet phldrT="[Текст]" custT="1"/>
      <dgm:spPr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Участие в конкурсных мероприятиях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1A86E3-41D3-4ABC-A315-E9B9E67EB246}" type="parTrans" cxnId="{9FEC6BAA-B60D-48BF-9B7E-976BB11D94EB}">
      <dgm:prSet/>
      <dgm:spPr/>
      <dgm:t>
        <a:bodyPr/>
        <a:lstStyle/>
        <a:p>
          <a:endParaRPr lang="ru-RU"/>
        </a:p>
      </dgm:t>
    </dgm:pt>
    <dgm:pt modelId="{07673007-5703-4BEC-886E-181F10A19704}" type="sibTrans" cxnId="{9FEC6BAA-B60D-48BF-9B7E-976BB11D94EB}">
      <dgm:prSet/>
      <dgm:spPr/>
      <dgm:t>
        <a:bodyPr/>
        <a:lstStyle/>
        <a:p>
          <a:endParaRPr lang="ru-RU"/>
        </a:p>
      </dgm:t>
    </dgm:pt>
    <dgm:pt modelId="{FFF62577-6F40-4CAF-91E3-EEA2B047DA5B}" type="pres">
      <dgm:prSet presAssocID="{32FB79EC-CA2E-427F-9355-951DA6132E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6122E7-DE42-4108-93FE-66108AC2C24A}" type="pres">
      <dgm:prSet presAssocID="{62D42DEB-1D68-4221-9BA1-680185384007}" presName="node" presStyleLbl="node1" presStyleIdx="0" presStyleCnt="6" custScaleX="197671" custScaleY="366480" custLinFactX="13918" custLinFactNeighborX="100000" custLinFactNeighborY="69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B1C5A7C-A5DB-4EAD-9505-D4B573F11E7D}" type="pres">
      <dgm:prSet presAssocID="{77009475-6C56-468E-9EB1-FBB037DA227E}" presName="sibTrans" presStyleCnt="0"/>
      <dgm:spPr/>
    </dgm:pt>
    <dgm:pt modelId="{B4659E9B-C8F5-43C5-820A-DCFD309FDC34}" type="pres">
      <dgm:prSet presAssocID="{F6A8CAEE-2120-435A-8341-FE9B4EA0209A}" presName="node" presStyleLbl="node1" presStyleIdx="1" presStyleCnt="6" custScaleX="102733" custScaleY="123528" custLinFactX="-100000" custLinFactNeighborX="-136551" custLinFactNeighborY="-16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840D1-2793-4109-A243-20341CD0474B}" type="pres">
      <dgm:prSet presAssocID="{B22547D7-C490-4DC3-BFF6-19CA54E8F91F}" presName="sibTrans" presStyleCnt="0"/>
      <dgm:spPr/>
    </dgm:pt>
    <dgm:pt modelId="{F9186B04-8818-4443-817D-D557327885BA}" type="pres">
      <dgm:prSet presAssocID="{BE3131F0-F9D9-4F21-B851-B477F9F919E2}" presName="node" presStyleLbl="node1" presStyleIdx="2" presStyleCnt="6" custScaleX="109030" custScaleY="123838" custLinFactNeighborX="32911" custLinFactNeighborY="-23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A26FC-BA06-4106-813C-A6C418A2E105}" type="pres">
      <dgm:prSet presAssocID="{AEC4A99F-A3D6-4519-8AE8-2AA9EEE49A78}" presName="sibTrans" presStyleCnt="0"/>
      <dgm:spPr/>
    </dgm:pt>
    <dgm:pt modelId="{4A953BD7-3165-4582-8C3B-E85E4CB71A91}" type="pres">
      <dgm:prSet presAssocID="{D54F2C39-0C22-430D-92EB-A030CF91029B}" presName="node" presStyleLbl="node1" presStyleIdx="3" presStyleCnt="6" custScaleX="134620" custScaleY="176650" custLinFactX="11360" custLinFactNeighborX="100000" custLinFactNeighborY="-5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BAABA-9FB9-42D7-AAB8-DDD070514749}" type="pres">
      <dgm:prSet presAssocID="{5E148F92-8379-4D4A-8072-7C512B099FD7}" presName="sibTrans" presStyleCnt="0"/>
      <dgm:spPr/>
    </dgm:pt>
    <dgm:pt modelId="{8643A380-D506-4286-9E6F-BA99148C94BF}" type="pres">
      <dgm:prSet presAssocID="{62E6871C-818F-404B-8268-D72019EC0B4C}" presName="node" presStyleLbl="node1" presStyleIdx="4" presStyleCnt="6" custScaleX="105411" custScaleY="124701" custLinFactX="80937" custLinFactNeighborX="100000" custLinFactNeighborY="-80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2800D-70A5-443A-AF4D-93C6F258EE4C}" type="pres">
      <dgm:prSet presAssocID="{D75FD15B-3E82-4D2E-A276-3637318B3190}" presName="sibTrans" presStyleCnt="0"/>
      <dgm:spPr/>
    </dgm:pt>
    <dgm:pt modelId="{4E9CC578-3E44-49E2-8497-B6F7411E0CCB}" type="pres">
      <dgm:prSet presAssocID="{CCD4151D-CEFB-4ADE-BBD2-D4ABF41E5018}" presName="node" presStyleLbl="node1" presStyleIdx="5" presStyleCnt="6" custScaleX="105486" custScaleY="120948" custLinFactX="-125069" custLinFactNeighborX="-200000" custLinFactNeighborY="-82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E0A5F2-7183-4731-8FE0-44401B29C8E1}" srcId="{32FB79EC-CA2E-427F-9355-951DA6132EE2}" destId="{62E6871C-818F-404B-8268-D72019EC0B4C}" srcOrd="4" destOrd="0" parTransId="{40DE4676-5ADD-4B4E-9794-8878E9D2B956}" sibTransId="{D75FD15B-3E82-4D2E-A276-3637318B3190}"/>
    <dgm:cxn modelId="{C9F533C5-BC3C-4E60-A1A9-25B251CA72E0}" type="presOf" srcId="{32FB79EC-CA2E-427F-9355-951DA6132EE2}" destId="{FFF62577-6F40-4CAF-91E3-EEA2B047DA5B}" srcOrd="0" destOrd="0" presId="urn:microsoft.com/office/officeart/2005/8/layout/default"/>
    <dgm:cxn modelId="{8D47E45C-8E2B-4A13-A694-30E870BAF381}" type="presOf" srcId="{F6A8CAEE-2120-435A-8341-FE9B4EA0209A}" destId="{B4659E9B-C8F5-43C5-820A-DCFD309FDC34}" srcOrd="0" destOrd="0" presId="urn:microsoft.com/office/officeart/2005/8/layout/default"/>
    <dgm:cxn modelId="{6E411096-7F7B-4624-A29F-05EF3A493187}" srcId="{32FB79EC-CA2E-427F-9355-951DA6132EE2}" destId="{D54F2C39-0C22-430D-92EB-A030CF91029B}" srcOrd="3" destOrd="0" parTransId="{8A69B5B9-0623-48C7-8762-1432A759B9CA}" sibTransId="{5E148F92-8379-4D4A-8072-7C512B099FD7}"/>
    <dgm:cxn modelId="{D88C365A-9A2E-41F8-ABE7-5ABA29D7E9D8}" srcId="{32FB79EC-CA2E-427F-9355-951DA6132EE2}" destId="{BE3131F0-F9D9-4F21-B851-B477F9F919E2}" srcOrd="2" destOrd="0" parTransId="{204911A6-66F8-4573-BC5C-C5A936F3F772}" sibTransId="{AEC4A99F-A3D6-4519-8AE8-2AA9EEE49A78}"/>
    <dgm:cxn modelId="{72B5549B-7524-41CF-AEB9-7DA53BE26AB4}" type="presOf" srcId="{CCD4151D-CEFB-4ADE-BBD2-D4ABF41E5018}" destId="{4E9CC578-3E44-49E2-8497-B6F7411E0CCB}" srcOrd="0" destOrd="0" presId="urn:microsoft.com/office/officeart/2005/8/layout/default"/>
    <dgm:cxn modelId="{9105960E-7924-4893-9FB5-C534A6706E82}" type="presOf" srcId="{62E6871C-818F-404B-8268-D72019EC0B4C}" destId="{8643A380-D506-4286-9E6F-BA99148C94BF}" srcOrd="0" destOrd="0" presId="urn:microsoft.com/office/officeart/2005/8/layout/default"/>
    <dgm:cxn modelId="{9FEC6BAA-B60D-48BF-9B7E-976BB11D94EB}" srcId="{32FB79EC-CA2E-427F-9355-951DA6132EE2}" destId="{CCD4151D-CEFB-4ADE-BBD2-D4ABF41E5018}" srcOrd="5" destOrd="0" parTransId="{041A86E3-41D3-4ABC-A315-E9B9E67EB246}" sibTransId="{07673007-5703-4BEC-886E-181F10A19704}"/>
    <dgm:cxn modelId="{82192814-8A5F-483F-A902-B9C687D3B37A}" type="presOf" srcId="{62D42DEB-1D68-4221-9BA1-680185384007}" destId="{7F6122E7-DE42-4108-93FE-66108AC2C24A}" srcOrd="0" destOrd="0" presId="urn:microsoft.com/office/officeart/2005/8/layout/default"/>
    <dgm:cxn modelId="{7A3393D3-90D8-4964-B2FA-7710193A1168}" srcId="{32FB79EC-CA2E-427F-9355-951DA6132EE2}" destId="{F6A8CAEE-2120-435A-8341-FE9B4EA0209A}" srcOrd="1" destOrd="0" parTransId="{547D82F2-125C-4868-9B65-B3ADAED4F87F}" sibTransId="{B22547D7-C490-4DC3-BFF6-19CA54E8F91F}"/>
    <dgm:cxn modelId="{C8C805CF-7C07-4D3F-BE78-358185D234ED}" type="presOf" srcId="{D54F2C39-0C22-430D-92EB-A030CF91029B}" destId="{4A953BD7-3165-4582-8C3B-E85E4CB71A91}" srcOrd="0" destOrd="0" presId="urn:microsoft.com/office/officeart/2005/8/layout/default"/>
    <dgm:cxn modelId="{417C151C-7B58-4A46-A60A-5B59814828DB}" srcId="{32FB79EC-CA2E-427F-9355-951DA6132EE2}" destId="{62D42DEB-1D68-4221-9BA1-680185384007}" srcOrd="0" destOrd="0" parTransId="{B6442540-2244-4FF7-95A5-86480C31D442}" sibTransId="{77009475-6C56-468E-9EB1-FBB037DA227E}"/>
    <dgm:cxn modelId="{D19E9368-24E7-4DFB-9D7E-4BE7AED73896}" type="presOf" srcId="{BE3131F0-F9D9-4F21-B851-B477F9F919E2}" destId="{F9186B04-8818-4443-817D-D557327885BA}" srcOrd="0" destOrd="0" presId="urn:microsoft.com/office/officeart/2005/8/layout/default"/>
    <dgm:cxn modelId="{377602F6-EBF1-46DA-950D-925EE1A676CF}" type="presParOf" srcId="{FFF62577-6F40-4CAF-91E3-EEA2B047DA5B}" destId="{7F6122E7-DE42-4108-93FE-66108AC2C24A}" srcOrd="0" destOrd="0" presId="urn:microsoft.com/office/officeart/2005/8/layout/default"/>
    <dgm:cxn modelId="{BB38DFA7-B9CE-41DF-9AF4-00F866BEAFBE}" type="presParOf" srcId="{FFF62577-6F40-4CAF-91E3-EEA2B047DA5B}" destId="{2B1C5A7C-A5DB-4EAD-9505-D4B573F11E7D}" srcOrd="1" destOrd="0" presId="urn:microsoft.com/office/officeart/2005/8/layout/default"/>
    <dgm:cxn modelId="{9B393C7C-7E2F-48EB-94E4-A192ED1C3126}" type="presParOf" srcId="{FFF62577-6F40-4CAF-91E3-EEA2B047DA5B}" destId="{B4659E9B-C8F5-43C5-820A-DCFD309FDC34}" srcOrd="2" destOrd="0" presId="urn:microsoft.com/office/officeart/2005/8/layout/default"/>
    <dgm:cxn modelId="{5FBFA9C5-CC20-4E9E-8D1B-0FEC3F88D903}" type="presParOf" srcId="{FFF62577-6F40-4CAF-91E3-EEA2B047DA5B}" destId="{8F4840D1-2793-4109-A243-20341CD0474B}" srcOrd="3" destOrd="0" presId="urn:microsoft.com/office/officeart/2005/8/layout/default"/>
    <dgm:cxn modelId="{A2C7EFE6-25B8-4AB7-807C-5C5EACBD7E0F}" type="presParOf" srcId="{FFF62577-6F40-4CAF-91E3-EEA2B047DA5B}" destId="{F9186B04-8818-4443-817D-D557327885BA}" srcOrd="4" destOrd="0" presId="urn:microsoft.com/office/officeart/2005/8/layout/default"/>
    <dgm:cxn modelId="{EDE9F64C-C820-4EA1-959E-8679B6CCC90F}" type="presParOf" srcId="{FFF62577-6F40-4CAF-91E3-EEA2B047DA5B}" destId="{FF2A26FC-BA06-4106-813C-A6C418A2E105}" srcOrd="5" destOrd="0" presId="urn:microsoft.com/office/officeart/2005/8/layout/default"/>
    <dgm:cxn modelId="{8E1A8DA5-C81A-469F-BDFD-62A6A7C476F8}" type="presParOf" srcId="{FFF62577-6F40-4CAF-91E3-EEA2B047DA5B}" destId="{4A953BD7-3165-4582-8C3B-E85E4CB71A91}" srcOrd="6" destOrd="0" presId="urn:microsoft.com/office/officeart/2005/8/layout/default"/>
    <dgm:cxn modelId="{1DD7BBA5-0D24-4AAA-8FFD-455CFA2A3ED7}" type="presParOf" srcId="{FFF62577-6F40-4CAF-91E3-EEA2B047DA5B}" destId="{A67BAABA-9FB9-42D7-AAB8-DDD070514749}" srcOrd="7" destOrd="0" presId="urn:microsoft.com/office/officeart/2005/8/layout/default"/>
    <dgm:cxn modelId="{48251192-8A6A-4C8B-930C-00FE11E46562}" type="presParOf" srcId="{FFF62577-6F40-4CAF-91E3-EEA2B047DA5B}" destId="{8643A380-D506-4286-9E6F-BA99148C94BF}" srcOrd="8" destOrd="0" presId="urn:microsoft.com/office/officeart/2005/8/layout/default"/>
    <dgm:cxn modelId="{E7D02345-6474-49E9-B7B9-512980DF2EA5}" type="presParOf" srcId="{FFF62577-6F40-4CAF-91E3-EEA2B047DA5B}" destId="{6DA2800D-70A5-443A-AF4D-93C6F258EE4C}" srcOrd="9" destOrd="0" presId="urn:microsoft.com/office/officeart/2005/8/layout/default"/>
    <dgm:cxn modelId="{21515EE1-3C52-4273-B05E-E9ED67B18A28}" type="presParOf" srcId="{FFF62577-6F40-4CAF-91E3-EEA2B047DA5B}" destId="{4E9CC578-3E44-49E2-8497-B6F7411E0CCB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4F5035-1E74-43EA-948D-07C6A6255D46}">
      <dsp:nvSpPr>
        <dsp:cNvPr id="0" name=""/>
        <dsp:cNvSpPr/>
      </dsp:nvSpPr>
      <dsp:spPr>
        <a:xfrm rot="5400000">
          <a:off x="4499497" y="-1538842"/>
          <a:ext cx="2173076" cy="538669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Физическое развитие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П.Ф.Лесгафт, Я.А.Коменский)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Покровский Е.А,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Каптерев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П.Ф. </a:t>
          </a: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(на основе </a:t>
          </a:r>
          <a:r>
            <a:rPr lang="ru-RU" sz="18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</a:t>
          </a: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/игр)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Кенеман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А.В.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(на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осн.сюж.рассказа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Детская психология (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А.Н.Леоньтьев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Д.Б.Эльконин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А.В.Запорожец, Л.С.Выгодский,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С.Л.Рубенштейн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99497" y="-1538842"/>
        <a:ext cx="2173076" cy="5386693"/>
      </dsp:txXfrm>
    </dsp:sp>
    <dsp:sp modelId="{71ECEC1E-B180-46D6-BE55-385B22436CDB}">
      <dsp:nvSpPr>
        <dsp:cNvPr id="0" name=""/>
        <dsp:cNvSpPr/>
      </dsp:nvSpPr>
      <dsp:spPr>
        <a:xfrm>
          <a:off x="0" y="0"/>
          <a:ext cx="2874635" cy="21056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Научно- исследовательские условия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874635" cy="2105689"/>
      </dsp:txXfrm>
    </dsp:sp>
    <dsp:sp modelId="{51D3466B-61D1-4544-B053-E52590D535B3}">
      <dsp:nvSpPr>
        <dsp:cNvPr id="0" name=""/>
        <dsp:cNvSpPr/>
      </dsp:nvSpPr>
      <dsp:spPr>
        <a:xfrm rot="5400000">
          <a:off x="4428230" y="686932"/>
          <a:ext cx="2456318" cy="553583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Организация соответствующей предметно– развивающей среды в соответствии с ФГОС и возрастом детей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Постановка цели, разработка содержания физкультурно-образовательного процесса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Поиск наиболее эффективных методов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Привлечение родителей для реализации поставленной цели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28230" y="686932"/>
        <a:ext cx="2456318" cy="5535830"/>
      </dsp:txXfrm>
    </dsp:sp>
    <dsp:sp modelId="{9AC87DA1-C2F6-492F-A83B-62855A74343E}">
      <dsp:nvSpPr>
        <dsp:cNvPr id="0" name=""/>
        <dsp:cNvSpPr/>
      </dsp:nvSpPr>
      <dsp:spPr>
        <a:xfrm>
          <a:off x="630" y="2304253"/>
          <a:ext cx="2887844" cy="22201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Методические условия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0" y="2304253"/>
        <a:ext cx="2887844" cy="2220184"/>
      </dsp:txXfrm>
    </dsp:sp>
    <dsp:sp modelId="{97B18DFB-7AA6-487F-93C9-A65604B42E65}">
      <dsp:nvSpPr>
        <dsp:cNvPr id="0" name=""/>
        <dsp:cNvSpPr/>
      </dsp:nvSpPr>
      <dsp:spPr>
        <a:xfrm rot="5400000">
          <a:off x="5140835" y="2574782"/>
          <a:ext cx="854915" cy="539195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Обмен опытом с коллегами ДОО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Участие в РМО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Публикации на сайте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140835" y="2574782"/>
        <a:ext cx="854915" cy="5391959"/>
      </dsp:txXfrm>
    </dsp:sp>
    <dsp:sp modelId="{CD7F8385-3C4B-4F58-AB44-8660A5AED07D}">
      <dsp:nvSpPr>
        <dsp:cNvPr id="0" name=""/>
        <dsp:cNvSpPr/>
      </dsp:nvSpPr>
      <dsp:spPr>
        <a:xfrm>
          <a:off x="630" y="4736619"/>
          <a:ext cx="2871683" cy="106864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Организационно- педагогические условия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0" y="4736619"/>
        <a:ext cx="2871683" cy="10686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5CFEB7-2735-48BF-991F-E11BA4AE0453}">
      <dsp:nvSpPr>
        <dsp:cNvPr id="0" name=""/>
        <dsp:cNvSpPr/>
      </dsp:nvSpPr>
      <dsp:spPr>
        <a:xfrm rot="5400000">
          <a:off x="6004701" y="-2149087"/>
          <a:ext cx="806478" cy="510975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Методические рекомендаций по организации разных типов занятий по физической культуре;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6004701" y="-2149087"/>
        <a:ext cx="806478" cy="5109758"/>
      </dsp:txXfrm>
    </dsp:sp>
    <dsp:sp modelId="{7FB04153-6558-4960-924C-5403853B1241}">
      <dsp:nvSpPr>
        <dsp:cNvPr id="0" name=""/>
        <dsp:cNvSpPr/>
      </dsp:nvSpPr>
      <dsp:spPr>
        <a:xfrm>
          <a:off x="1667" y="40925"/>
          <a:ext cx="3851393" cy="7297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Рунова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М. А.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«Двигательная активность ребёнка в детском саду»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67" y="40925"/>
        <a:ext cx="3851393" cy="729731"/>
      </dsp:txXfrm>
    </dsp:sp>
    <dsp:sp modelId="{A5EAC011-0CD2-4677-9062-BF457F4B8A9C}">
      <dsp:nvSpPr>
        <dsp:cNvPr id="0" name=""/>
        <dsp:cNvSpPr/>
      </dsp:nvSpPr>
      <dsp:spPr>
        <a:xfrm rot="5400000">
          <a:off x="5876236" y="-1282375"/>
          <a:ext cx="936273" cy="4984886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Нетрадиционная система занятий для физического и всестороннего развития дошкольников 5-7 лет</a:t>
          </a:r>
          <a:endParaRPr lang="ru-RU" sz="160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876236" y="-1282375"/>
        <a:ext cx="936273" cy="4984886"/>
      </dsp:txXfrm>
    </dsp:sp>
    <dsp:sp modelId="{BCD4E4A3-9F8C-4835-B05A-FF223600E6DA}">
      <dsp:nvSpPr>
        <dsp:cNvPr id="0" name=""/>
        <dsp:cNvSpPr/>
      </dsp:nvSpPr>
      <dsp:spPr>
        <a:xfrm>
          <a:off x="1667" y="805084"/>
          <a:ext cx="3887536" cy="848153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Утробина К. К.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«Занимательная физкультура в детском саду для детей 5-7лет»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67" y="805084"/>
        <a:ext cx="3887536" cy="848153"/>
      </dsp:txXfrm>
    </dsp:sp>
    <dsp:sp modelId="{25FD881C-125A-458A-A109-67554CAFB666}">
      <dsp:nvSpPr>
        <dsp:cNvPr id="0" name=""/>
        <dsp:cNvSpPr/>
      </dsp:nvSpPr>
      <dsp:spPr>
        <a:xfrm>
          <a:off x="0" y="1767723"/>
          <a:ext cx="3896539" cy="1035578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>
        <a:off x="0" y="1767723"/>
        <a:ext cx="3896539" cy="1035578"/>
      </dsp:txXfrm>
    </dsp:sp>
    <dsp:sp modelId="{6716E388-CF98-4C44-8888-2C5215DDCCEC}">
      <dsp:nvSpPr>
        <dsp:cNvPr id="0" name=""/>
        <dsp:cNvSpPr/>
      </dsp:nvSpPr>
      <dsp:spPr>
        <a:xfrm>
          <a:off x="0" y="2933397"/>
          <a:ext cx="3871843" cy="1092032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Фисенко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М.А</a:t>
          </a: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Физкультура.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«Средняя и старшая группы»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«Подготовительная группа»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0" y="2933397"/>
        <a:ext cx="3871843" cy="1092032"/>
      </dsp:txXfrm>
    </dsp:sp>
    <dsp:sp modelId="{977D76F2-6E56-4209-8BA3-590642818D90}">
      <dsp:nvSpPr>
        <dsp:cNvPr id="0" name=""/>
        <dsp:cNvSpPr/>
      </dsp:nvSpPr>
      <dsp:spPr>
        <a:xfrm>
          <a:off x="1667" y="4074534"/>
          <a:ext cx="3803273" cy="100809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Рунова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М. А.</a:t>
          </a:r>
          <a:endParaRPr lang="ru-RU" sz="18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«Дифференцированные занятия по   физической культуре с детьми 5-7 лет»</a:t>
          </a:r>
          <a:endParaRPr lang="ru-RU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67" y="4074534"/>
        <a:ext cx="3803273" cy="100809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6122E7-DE42-4108-93FE-66108AC2C24A}">
      <dsp:nvSpPr>
        <dsp:cNvPr id="0" name=""/>
        <dsp:cNvSpPr/>
      </dsp:nvSpPr>
      <dsp:spPr>
        <a:xfrm>
          <a:off x="2843801" y="72006"/>
          <a:ext cx="3389069" cy="3769979"/>
        </a:xfrm>
        <a:prstGeom prst="roundRect">
          <a:avLst/>
        </a:prstGeom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Серия конспектов нетрадиционных занятий:</a:t>
          </a:r>
          <a:endParaRPr lang="ru-RU" sz="16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file"/>
            </a:rPr>
            <a:t>-игровых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file"/>
            </a:rPr>
            <a:t>тренировочных;</a:t>
          </a:r>
          <a:endParaRPr lang="ru-RU" sz="16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file"/>
            </a:rPr>
            <a:t>-тематических;</a:t>
          </a:r>
          <a:endParaRPr lang="ru-RU" sz="16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4" action="ppaction://hlinkfile"/>
            </a:rPr>
            <a:t>-по методу круговой тренировки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marL="0" marR="0" lvl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5" action="ppaction://hlinkfile"/>
            </a:rPr>
            <a:t>-сюжетно- игровых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</a:p>
        <a:p>
          <a:pPr marL="0" marR="0" lvl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6" action="ppaction://hlinkfile"/>
            </a:rPr>
            <a:t>-с элементами ритмической гимнастики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marL="0" marR="0" lvl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7" action="ppaction://hlinkfile"/>
            </a:rPr>
            <a:t>-на свободное творчество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marL="0" marR="0" lvl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8" action="ppaction://hlinkfile"/>
            </a:rPr>
            <a:t>-физкультурно-познавательных;</a:t>
          </a:r>
          <a:endParaRPr lang="ru-RU" sz="16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file"/>
            </a:rPr>
            <a:t> -с элементами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file"/>
            </a:rPr>
            <a:t>психогимнастики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file"/>
            </a:rPr>
            <a:t>;</a:t>
          </a:r>
          <a:endParaRPr lang="ru-RU" sz="16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43801" y="72006"/>
        <a:ext cx="3389069" cy="3769979"/>
      </dsp:txXfrm>
    </dsp:sp>
    <dsp:sp modelId="{B4659E9B-C8F5-43C5-820A-DCFD309FDC34}">
      <dsp:nvSpPr>
        <dsp:cNvPr id="0" name=""/>
        <dsp:cNvSpPr/>
      </dsp:nvSpPr>
      <dsp:spPr>
        <a:xfrm>
          <a:off x="395529" y="1080122"/>
          <a:ext cx="1761357" cy="1270732"/>
        </a:xfrm>
        <a:prstGeom prst="rect">
          <a:avLst/>
        </a:prstGeom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Участие в РМО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-обмен опытом;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-мастер-класс.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529" y="1080122"/>
        <a:ext cx="1761357" cy="1270732"/>
      </dsp:txXfrm>
    </dsp:sp>
    <dsp:sp modelId="{F9186B04-8818-4443-817D-D557327885BA}">
      <dsp:nvSpPr>
        <dsp:cNvPr id="0" name=""/>
        <dsp:cNvSpPr/>
      </dsp:nvSpPr>
      <dsp:spPr>
        <a:xfrm>
          <a:off x="6948262" y="1008113"/>
          <a:ext cx="1869319" cy="1273921"/>
        </a:xfrm>
        <a:prstGeom prst="rect">
          <a:avLst/>
        </a:prstGeom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родителями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-изготовление материалов к занятиям;</a:t>
          </a:r>
          <a:endParaRPr lang="ru-RU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48262" y="1008113"/>
        <a:ext cx="1869319" cy="1273921"/>
      </dsp:txXfrm>
    </dsp:sp>
    <dsp:sp modelId="{4A953BD7-3165-4582-8C3B-E85E4CB71A91}">
      <dsp:nvSpPr>
        <dsp:cNvPr id="0" name=""/>
        <dsp:cNvSpPr/>
      </dsp:nvSpPr>
      <dsp:spPr>
        <a:xfrm>
          <a:off x="3347872" y="3888428"/>
          <a:ext cx="2308059" cy="1817198"/>
        </a:xfrm>
        <a:prstGeom prst="rect">
          <a:avLst/>
        </a:prstGeom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соответствующей предметно– развивающей среды в соответствии с ФГОС и возрастом детей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47872" y="3888428"/>
        <a:ext cx="2308059" cy="1817198"/>
      </dsp:txXfrm>
    </dsp:sp>
    <dsp:sp modelId="{8643A380-D506-4286-9E6F-BA99148C94BF}">
      <dsp:nvSpPr>
        <dsp:cNvPr id="0" name=""/>
        <dsp:cNvSpPr/>
      </dsp:nvSpPr>
      <dsp:spPr>
        <a:xfrm>
          <a:off x="7020280" y="3384381"/>
          <a:ext cx="1807271" cy="1282799"/>
        </a:xfrm>
        <a:prstGeom prst="rect">
          <a:avLst/>
        </a:prstGeom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дидактических материалов к занятиям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-презентации</a:t>
          </a:r>
        </a:p>
      </dsp:txBody>
      <dsp:txXfrm>
        <a:off x="7020280" y="3384381"/>
        <a:ext cx="1807271" cy="1282799"/>
      </dsp:txXfrm>
    </dsp:sp>
    <dsp:sp modelId="{4E9CC578-3E44-49E2-8497-B6F7411E0CCB}">
      <dsp:nvSpPr>
        <dsp:cNvPr id="0" name=""/>
        <dsp:cNvSpPr/>
      </dsp:nvSpPr>
      <dsp:spPr>
        <a:xfrm>
          <a:off x="323529" y="3384376"/>
          <a:ext cx="1808557" cy="1244192"/>
        </a:xfrm>
        <a:prstGeom prst="rect">
          <a:avLst/>
        </a:prstGeom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Участие в конкурсных мероприятиях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3529" y="3384376"/>
        <a:ext cx="1808557" cy="1244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7;&#1088;&#1089;&#1087;&#1077;&#1082;&#1090;.%20&#1087;&#1083;&#1072;&#1085;&#1080;&#1088;&#1086;&#1074;.(&#1090;&#1072;&#1073;&#1083;&#1080;&#1094;&#1072;).docx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10" Type="http://schemas.openxmlformats.org/officeDocument/2006/relationships/image" Target="../media/image49.jpeg"/><Relationship Id="rId4" Type="http://schemas.openxmlformats.org/officeDocument/2006/relationships/image" Target="../media/image43.jpeg"/><Relationship Id="rId9" Type="http://schemas.openxmlformats.org/officeDocument/2006/relationships/image" Target="../media/image4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3" Type="http://schemas.openxmlformats.org/officeDocument/2006/relationships/image" Target="../media/image51.jpeg"/><Relationship Id="rId7" Type="http://schemas.openxmlformats.org/officeDocument/2006/relationships/image" Target="../media/image55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Relationship Id="rId9" Type="http://schemas.openxmlformats.org/officeDocument/2006/relationships/image" Target="../media/image5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1416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Визитная карточка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инструктора по физической культуре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Чичина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Ирина Фёдоровна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  <a:t>Образование: средне специальное</a:t>
            </a:r>
            <a:br>
              <a:rPr lang="ru-RU" sz="2800" dirty="0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B0701"/>
                </a:solidFill>
                <a:latin typeface="Times New Roman" pitchFamily="18" charset="0"/>
              </a:rPr>
              <a:t>Стаж работы: 22 года.</a:t>
            </a:r>
            <a:r>
              <a:rPr lang="ru-RU" sz="2800" dirty="0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  <a:t>Нижегородская область, Воскресенский район, п. </a:t>
            </a:r>
            <a:r>
              <a:rPr lang="ru-RU" sz="2800" dirty="0" err="1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  <a:t>Калиниха</a:t>
            </a:r>
            <a:r>
              <a:rPr lang="ru-RU" sz="2800" dirty="0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  <a:t>,  МКДОУ </a:t>
            </a:r>
            <a:r>
              <a:rPr lang="ru-RU" sz="2800" dirty="0" err="1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  <a:t>Калинихинский</a:t>
            </a:r>
            <a:r>
              <a:rPr lang="ru-RU" sz="2800" dirty="0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  <a:t> детский сад №6 «Березка»</a:t>
            </a:r>
            <a:br>
              <a:rPr lang="ru-RU" sz="2800" dirty="0" smtClean="0">
                <a:solidFill>
                  <a:srgbClr val="0B070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851275" y="2924175"/>
            <a:ext cx="5292725" cy="36004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МОЕ  ПРОФЕССИОНАЛЬНОЕ КРЕДО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«Движение- это жизнь!»</a:t>
            </a:r>
          </a:p>
          <a:p>
            <a:pPr>
              <a:buNone/>
            </a:pPr>
            <a:endParaRPr lang="ru-RU" b="1" i="1" u="sng" dirty="0" smtClean="0"/>
          </a:p>
          <a:p>
            <a:endParaRPr lang="ru-RU" dirty="0"/>
          </a:p>
        </p:txBody>
      </p:sp>
      <p:pic>
        <p:nvPicPr>
          <p:cNvPr id="1026" name="Picture 2" descr="G:\Копия Photo02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90" y="3140968"/>
            <a:ext cx="3755990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Этап.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Исследовательско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аналитический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  двигательной активности детей проводился по методике Т.А.Тарасовой, где отслеживалась моторная плотность на традиционных   физкультурных занятиях 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772816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ДЕЯТЕЛЬНОСТНЫЙ АСПЕКТ ЛИЧНОГО ВКЛАДА ПЕДАГОГА В РАЗВИТИЕ ОБРАЗОВАНИЯ</a:t>
            </a:r>
          </a:p>
        </p:txBody>
      </p:sp>
      <p:sp>
        <p:nvSpPr>
          <p:cNvPr id="3" name="Овал 2"/>
          <p:cNvSpPr/>
          <p:nvPr/>
        </p:nvSpPr>
        <p:spPr>
          <a:xfrm>
            <a:off x="2627784" y="1268760"/>
            <a:ext cx="3744416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Физкультурные занятия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564904"/>
            <a:ext cx="2088232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Традиционные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углом 18"/>
          <p:cNvSpPr/>
          <p:nvPr/>
        </p:nvSpPr>
        <p:spPr>
          <a:xfrm rot="5400000">
            <a:off x="6579652" y="1493356"/>
            <a:ext cx="741808" cy="86868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 углом 21"/>
          <p:cNvSpPr/>
          <p:nvPr/>
        </p:nvSpPr>
        <p:spPr>
          <a:xfrm rot="5400000" flipV="1">
            <a:off x="1572804" y="1603660"/>
            <a:ext cx="813816" cy="86409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66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4221088"/>
            <a:ext cx="2664296" cy="1485345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2915816" y="2348880"/>
            <a:ext cx="5832648" cy="3600401"/>
            <a:chOff x="2915816" y="2132856"/>
            <a:chExt cx="5832648" cy="374441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915816" y="2132856"/>
              <a:ext cx="5832648" cy="576064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Нетрадиционные 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2915816" y="2852935"/>
              <a:ext cx="5760640" cy="3024338"/>
              <a:chOff x="2915816" y="3140967"/>
              <a:chExt cx="5760640" cy="3384378"/>
            </a:xfrm>
          </p:grpSpPr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4067944" y="3140967"/>
                <a:ext cx="504056" cy="3384376"/>
              </a:xfrm>
              <a:prstGeom prst="roundRect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тематическое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8172400" y="3173200"/>
                <a:ext cx="504056" cy="3312368"/>
              </a:xfrm>
              <a:prstGeom prst="roundRect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 элементами </a:t>
                </a:r>
                <a:r>
                  <a:rPr lang="ru-RU" sz="16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психогимнастики</a:t>
                </a:r>
                <a:endPara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7452320" y="3173200"/>
                <a:ext cx="432048" cy="3312368"/>
              </a:xfrm>
              <a:prstGeom prst="roundRect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физкультурно-познавательное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6732240" y="3173200"/>
                <a:ext cx="432048" cy="3312368"/>
              </a:xfrm>
              <a:prstGeom prst="roundRect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на свободное творчество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6012160" y="3212977"/>
                <a:ext cx="504056" cy="3312368"/>
              </a:xfrm>
              <a:prstGeom prst="roundRect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 элементами ритмической гимнастики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5364088" y="3173200"/>
                <a:ext cx="432048" cy="3312367"/>
              </a:xfrm>
              <a:prstGeom prst="roundRect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Сюжетно- игровое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4788024" y="3173200"/>
                <a:ext cx="432048" cy="3312367"/>
              </a:xfrm>
              <a:prstGeom prst="roundRect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круговая тренировка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3491880" y="3173200"/>
                <a:ext cx="432048" cy="3312367"/>
              </a:xfrm>
              <a:prstGeom prst="roundRect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тренировочное</a:t>
                </a:r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2915816" y="3173200"/>
                <a:ext cx="432048" cy="3312367"/>
              </a:xfrm>
              <a:prstGeom prst="roundRect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игровое</a:t>
                </a:r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5" name="Скругленный прямоугольник 24"/>
          <p:cNvSpPr/>
          <p:nvPr/>
        </p:nvSpPr>
        <p:spPr>
          <a:xfrm>
            <a:off x="179512" y="6021288"/>
            <a:ext cx="8712968" cy="6480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Перспективный план  нетрадиционных занятий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908720"/>
            <a:ext cx="294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Этап. Проектировочный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0"/>
            <a:ext cx="8404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ДЕЯТЕЛЬНОСТНЫЙ АСПЕКТ ЛИЧНОГО ВКЛАДА ПЕДАГОГА В РАЗВИТИЕ ОБРАЗОВАНИЯ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23528" y="980728"/>
            <a:ext cx="8568952" cy="2880320"/>
            <a:chOff x="323528" y="3212976"/>
            <a:chExt cx="8568952" cy="3456384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395536" y="3212976"/>
              <a:ext cx="8424936" cy="494455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методы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23528" y="3933056"/>
              <a:ext cx="720080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Информационно- рецептивный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331640" y="3933056"/>
              <a:ext cx="792088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Репродуктивный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339752" y="3933056"/>
              <a:ext cx="792088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Метод проблемного обучения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419872" y="3933056"/>
              <a:ext cx="720080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Метод творческих заданий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355976" y="3933056"/>
              <a:ext cx="792088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Метод строго регламентированного упражнения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364088" y="3933056"/>
              <a:ext cx="648072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Метод круговой тренировки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228184" y="3933056"/>
              <a:ext cx="720080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Игровой 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164288" y="3933056"/>
              <a:ext cx="720080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Соревновательный 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8172400" y="3933056"/>
              <a:ext cx="720080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Наглядный 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979712" y="3977680"/>
            <a:ext cx="5400600" cy="2880320"/>
            <a:chOff x="1907704" y="3212976"/>
            <a:chExt cx="5400600" cy="345638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907704" y="3212976"/>
              <a:ext cx="5400600" cy="494455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приемы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979712" y="3933056"/>
              <a:ext cx="936104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Наглядно- зрительные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275856" y="3933056"/>
              <a:ext cx="936104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Наглядно- слуховые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4716016" y="3933056"/>
              <a:ext cx="936104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Словесные 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228184" y="3933056"/>
              <a:ext cx="936104" cy="273630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Практические 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7" name="Рисунок 26" descr="93067303_3937459_x_0fe4722c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56309" y="5157192"/>
            <a:ext cx="1787691" cy="134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Чичина И.Ф\Фото-разное по группам\Овчинникова\подг.гр.2015-16\DSC097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5013176"/>
            <a:ext cx="2664296" cy="1844824"/>
          </a:xfrm>
          <a:prstGeom prst="rect">
            <a:avLst/>
          </a:prstGeom>
          <a:noFill/>
        </p:spPr>
      </p:pic>
      <p:pic>
        <p:nvPicPr>
          <p:cNvPr id="2" name="Picture 2" descr="D:\Чичина И.Ф\Фото-разное по группам\Овчинникова\подг.гр.2015-16\тренировочное\DSC0006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6" y="4941168"/>
            <a:ext cx="2555656" cy="1916832"/>
          </a:xfrm>
          <a:prstGeom prst="rect">
            <a:avLst/>
          </a:prstGeom>
          <a:noFill/>
        </p:spPr>
      </p:pic>
      <p:pic>
        <p:nvPicPr>
          <p:cNvPr id="14" name="Рисунок 13" descr="D:\Чичина И.Ф\Проекты-Методич. разработки\ФОТО для метод.разработки\4.элем.аккробат. подг.гр\DSC0515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63680" y="3284984"/>
            <a:ext cx="288032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ый прямоугольник 14"/>
          <p:cNvSpPr/>
          <p:nvPr/>
        </p:nvSpPr>
        <p:spPr>
          <a:xfrm rot="5400000">
            <a:off x="3366779" y="3122053"/>
            <a:ext cx="2520280" cy="2846142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Тренировочное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включает большое количество циклических, музыкально- ритмических движений, элементы акробатики , лёгкой атлетики, дифференцированные двигательные задания на развитие быстроты реакции, ловкости и выносливости  и закрепление определённых видов движений.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 rot="5400000">
            <a:off x="4122863" y="-442343"/>
            <a:ext cx="1008112" cy="2846142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Игровое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подвижных игр и игр-эстафет  разной интенсивности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Чичина И.Ф\Фото-разное по группам\Васенёва Е.Б\ст.гр.2015-16г\DSC0004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248" y="-1"/>
            <a:ext cx="2339752" cy="1728393"/>
          </a:xfrm>
          <a:prstGeom prst="rect">
            <a:avLst/>
          </a:prstGeom>
          <a:noFill/>
        </p:spPr>
      </p:pic>
      <p:pic>
        <p:nvPicPr>
          <p:cNvPr id="1029" name="Picture 5" descr="D:\Чичина И.Ф\Фото-разное по группам\Васенёва Е.Б\ст.гр.2015-16г\DSC09809.JPG"/>
          <p:cNvPicPr>
            <a:picLocks noChangeAspect="1" noChangeArrowheads="1"/>
          </p:cNvPicPr>
          <p:nvPr/>
        </p:nvPicPr>
        <p:blipFill>
          <a:blip r:embed="rId6" cstate="email"/>
          <a:srcRect r="-5"/>
          <a:stretch>
            <a:fillRect/>
          </a:stretch>
        </p:blipFill>
        <p:spPr bwMode="auto">
          <a:xfrm>
            <a:off x="0" y="3284984"/>
            <a:ext cx="2987824" cy="2007444"/>
          </a:xfrm>
          <a:prstGeom prst="rect">
            <a:avLst/>
          </a:prstGeom>
          <a:noFill/>
        </p:spPr>
      </p:pic>
      <p:pic>
        <p:nvPicPr>
          <p:cNvPr id="20" name="Picture 5" descr="D:\Чичина И.Ф\Фото-разное по группам\Овчинникова\подг.гр.2015-16\Зан. Кто прид.лучше\IMG_4726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0"/>
            <a:ext cx="2627784" cy="1798672"/>
          </a:xfrm>
          <a:prstGeom prst="rect">
            <a:avLst/>
          </a:prstGeom>
          <a:noFill/>
        </p:spPr>
      </p:pic>
      <p:pic>
        <p:nvPicPr>
          <p:cNvPr id="4" name="Picture 4" descr="D:\Чичина И.Ф\Фото-разное по группам\Овчинникова\подг.гр.2015-16\DSC09709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932040" y="1556792"/>
            <a:ext cx="2016224" cy="1523370"/>
          </a:xfrm>
          <a:prstGeom prst="rect">
            <a:avLst/>
          </a:prstGeom>
          <a:noFill/>
        </p:spPr>
      </p:pic>
      <p:pic>
        <p:nvPicPr>
          <p:cNvPr id="2050" name="Picture 2" descr="D:\Чичина И.Ф\Летняя озд работа\Фото\Игры\DSC09544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99592" y="1916832"/>
            <a:ext cx="1296144" cy="972153"/>
          </a:xfrm>
          <a:prstGeom prst="rect">
            <a:avLst/>
          </a:prstGeom>
          <a:noFill/>
        </p:spPr>
      </p:pic>
      <p:pic>
        <p:nvPicPr>
          <p:cNvPr id="3" name="Picture 3" descr="D:\Чичина И.Ф\Фото-разное по группам\Овчинникова\подг.гр.2015-16\тренировочное\DSC00080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339752" y="1556792"/>
            <a:ext cx="2016130" cy="1512168"/>
          </a:xfrm>
          <a:prstGeom prst="rect">
            <a:avLst/>
          </a:prstGeom>
          <a:noFill/>
        </p:spPr>
      </p:pic>
      <p:pic>
        <p:nvPicPr>
          <p:cNvPr id="1026" name="Picture 2" descr="D:\Чичина И.Ф\Фото-разное по группам\Васенёва Е.Б\ст.гр.2015-16г\занятие\DSC09544.JPG"/>
          <p:cNvPicPr>
            <a:picLocks noChangeAspect="1" noChangeArrowheads="1"/>
          </p:cNvPicPr>
          <p:nvPr/>
        </p:nvPicPr>
        <p:blipFill>
          <a:blip r:embed="rId11" cstate="email"/>
          <a:srcRect t="-4258"/>
          <a:stretch>
            <a:fillRect/>
          </a:stretch>
        </p:blipFill>
        <p:spPr bwMode="auto">
          <a:xfrm>
            <a:off x="7092280" y="1844824"/>
            <a:ext cx="1354805" cy="1018994"/>
          </a:xfrm>
          <a:prstGeom prst="rect">
            <a:avLst/>
          </a:prstGeom>
          <a:noFill/>
        </p:spPr>
      </p:pic>
      <p:pic>
        <p:nvPicPr>
          <p:cNvPr id="17" name="Picture 4" descr="D:\Чичина И.Ф\Фото-разное по группам\Речкина М.А\DSC08019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995936" y="5887054"/>
            <a:ext cx="1368152" cy="970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2483768" y="0"/>
            <a:ext cx="4807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Этап. Организационно-исполнительский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5400000">
            <a:off x="3848523" y="-788691"/>
            <a:ext cx="1268760" cy="2846142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Тематическое</a:t>
            </a:r>
            <a:r>
              <a:rPr lang="ru-RU" sz="1600" dirty="0" smtClean="0"/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построенное на одном движении или с использованием одного пособия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 rot="5400000">
            <a:off x="3978847" y="2798017"/>
            <a:ext cx="1152128" cy="2990158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Круговая тренировка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движения организуются как круговая тренировка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D:\Чичина И.Ф\Проекты-Методич. разработки\ФОТО для метод.разработки\6. Волшеб. обруч-под.гр-тематич.зан\DSC0542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0648"/>
            <a:ext cx="2987824" cy="231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Чичина И.Ф\Проекты-Методич. разработки\ФОТО для метод.разработки\6. Волшеб. обруч-под.гр-тематич.зан\DSC0546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60815" y="260648"/>
            <a:ext cx="3183185" cy="232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D:\Чичина И.Ф\Фото-разное по группам\Васенёва Е.Б\ср. гр 2014-15\DSC0796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59832" y="1412776"/>
            <a:ext cx="2808312" cy="1962317"/>
          </a:xfrm>
          <a:prstGeom prst="rect">
            <a:avLst/>
          </a:prstGeom>
          <a:noFill/>
        </p:spPr>
      </p:pic>
      <p:pic>
        <p:nvPicPr>
          <p:cNvPr id="10" name="Рисунок 9" descr="D:\Чичина И.Ф\Проекты-Методич. разработки\ФОТО для метод.разработки\2.круг.трен.подг.гр26.02.14\DSC0431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63680" y="3861048"/>
            <a:ext cx="288032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Чичина И.Ф\Самообразование.Проекты-Методич. разраб\ФОТО для метод.разработки\9.фото-круг.трен.ст гр.27.02.14\DSC0432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3789040"/>
            <a:ext cx="2740670" cy="1790916"/>
          </a:xfrm>
          <a:prstGeom prst="rect">
            <a:avLst/>
          </a:prstGeom>
          <a:noFill/>
        </p:spPr>
      </p:pic>
      <p:pic>
        <p:nvPicPr>
          <p:cNvPr id="3074" name="Picture 2" descr="D:\Чичина И.Ф\Летняя озд работа\Фото\Неделя здоровья\Весёл.мяч-соревн\DSC0957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12160" y="2204864"/>
            <a:ext cx="2016224" cy="1322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 descr="D:\Чичина И.Ф\Летняя озд работа\Фото\Неделя здоровья\Весёл.мяч-соревн\DSC0961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99592" y="2132856"/>
            <a:ext cx="2016224" cy="13682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2" descr="F:\DCIM\115MSDCF\DSC00134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192483" y="5085184"/>
            <a:ext cx="2747669" cy="1772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 rot="5400000">
            <a:off x="4050855" y="-658367"/>
            <a:ext cx="1008112" cy="2846142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Сюжетно-игровое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построенное на сказочной или реальной основе.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Чичина И.Ф\Фото-разное по группам\Копия S63052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2520"/>
            <a:ext cx="2843808" cy="221636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 rot="5400000">
            <a:off x="3870835" y="3122053"/>
            <a:ext cx="1512168" cy="2846142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элементами ритмической гимнастики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построенные на танцевальном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материале, на музыкально-ритмических движениях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Чичина И.Ф\Фото-разное по группам\Васенёва Е.Б\ср. гр 2014-15\DSC089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717032"/>
            <a:ext cx="2664296" cy="2019500"/>
          </a:xfrm>
          <a:prstGeom prst="rect">
            <a:avLst/>
          </a:prstGeom>
          <a:noFill/>
        </p:spPr>
      </p:pic>
      <p:pic>
        <p:nvPicPr>
          <p:cNvPr id="4098" name="Picture 2" descr="D:\Чичина И.Ф\Самообразование.Проекты-Методич. разраб\ФОТО для метод.разработки\5. ф.-сюж. зан. в мл.гр. 2.04.14\DSC054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90656" y="188640"/>
            <a:ext cx="2953344" cy="2215111"/>
          </a:xfrm>
          <a:prstGeom prst="rect">
            <a:avLst/>
          </a:prstGeom>
          <a:noFill/>
        </p:spPr>
      </p:pic>
      <p:pic>
        <p:nvPicPr>
          <p:cNvPr id="4099" name="Picture 3" descr="D:\Чичина И.Ф\Самообразование.Проекты-Методич. разраб\ФОТО для метод.разработки\3.сюж.зан. в ср.гр.12.03.14\DSC0517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3848" y="1340768"/>
            <a:ext cx="2808312" cy="2106333"/>
          </a:xfrm>
          <a:prstGeom prst="rect">
            <a:avLst/>
          </a:prstGeom>
          <a:noFill/>
        </p:spPr>
      </p:pic>
      <p:pic>
        <p:nvPicPr>
          <p:cNvPr id="4100" name="Picture 4" descr="D:\Чичина И.Ф\Самообразование.Проекты-Методич. разраб\ФОТО для метод.разработки\3.сюж.зан. в ср.гр.12.03.14\DSC0518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84168" y="2060848"/>
            <a:ext cx="1836778" cy="1377648"/>
          </a:xfrm>
          <a:prstGeom prst="rect">
            <a:avLst/>
          </a:prstGeom>
          <a:noFill/>
        </p:spPr>
      </p:pic>
      <p:pic>
        <p:nvPicPr>
          <p:cNvPr id="1026" name="Picture 2" descr="D:\Чичина И.Ф\Фото-разное по группам\Рохмистрова М.В\Прог. в осен.лес 20.10.15.ср.гр\DSC0991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259632" y="2060848"/>
            <a:ext cx="1848344" cy="1386323"/>
          </a:xfrm>
          <a:prstGeom prst="rect">
            <a:avLst/>
          </a:prstGeom>
          <a:noFill/>
        </p:spPr>
      </p:pic>
      <p:pic>
        <p:nvPicPr>
          <p:cNvPr id="4" name="Picture 3" descr="F:\DCIM\115MSDCF\DSC0022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83152" y="3717032"/>
            <a:ext cx="3060848" cy="2142593"/>
          </a:xfrm>
          <a:prstGeom prst="rect">
            <a:avLst/>
          </a:prstGeom>
          <a:noFill/>
        </p:spPr>
      </p:pic>
      <p:pic>
        <p:nvPicPr>
          <p:cNvPr id="1028" name="Picture 4" descr="F:\DCIM\115MSDCF\DSC00264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267744" y="5384247"/>
            <a:ext cx="2304256" cy="1473753"/>
          </a:xfrm>
          <a:prstGeom prst="rect">
            <a:avLst/>
          </a:prstGeom>
          <a:noFill/>
        </p:spPr>
      </p:pic>
      <p:pic>
        <p:nvPicPr>
          <p:cNvPr id="1027" name="Picture 3" descr="D:\Чичина И.Ф\КОНКУРС\Фото-Пут. в страну здоровья\DSC09344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716016" y="5382468"/>
            <a:ext cx="2376264" cy="1475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 rot="5400000">
            <a:off x="3978847" y="-774998"/>
            <a:ext cx="1296145" cy="2846142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свободное творчество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свободной двигательной деятельности использовать полученный двигательный опыт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D:\Чичина И.Ф\Фото-разное по группам\Овчинникова\подг.гр.2015-16\Зан. Кто прид.лучше\IMG_47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1840" y="1412776"/>
            <a:ext cx="2952328" cy="1839155"/>
          </a:xfrm>
          <a:prstGeom prst="rect">
            <a:avLst/>
          </a:prstGeom>
          <a:noFill/>
        </p:spPr>
      </p:pic>
      <p:pic>
        <p:nvPicPr>
          <p:cNvPr id="3075" name="Picture 3" descr="D:\Чичина И.Ф\Самообразование.Проекты-Методич. разраб\ФОТО для метод.разработки\Кто прид.лучше (ст.гр)\DSC090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1"/>
            <a:ext cx="2699792" cy="1964505"/>
          </a:xfrm>
          <a:prstGeom prst="rect">
            <a:avLst/>
          </a:prstGeom>
          <a:noFill/>
        </p:spPr>
      </p:pic>
      <p:pic>
        <p:nvPicPr>
          <p:cNvPr id="3076" name="Picture 4" descr="D:\Чичина И.Ф\Самообразование.Проекты-Методич. разраб\ФОТО для метод.разработки\Кто прид.лучше (ст.гр)\DSC090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192" y="2060848"/>
            <a:ext cx="1872208" cy="1410939"/>
          </a:xfrm>
          <a:prstGeom prst="rect">
            <a:avLst/>
          </a:prstGeom>
          <a:noFill/>
        </p:spPr>
      </p:pic>
      <p:pic>
        <p:nvPicPr>
          <p:cNvPr id="3078" name="Picture 6" descr="D:\Чичина И.Ф\Самообразование.Проекты-Методич. разраб\ФОТО для метод.разработки\Кто прид.лучше (ст.гр)\DSC09060.JPG"/>
          <p:cNvPicPr>
            <a:picLocks noChangeAspect="1" noChangeArrowheads="1"/>
          </p:cNvPicPr>
          <p:nvPr/>
        </p:nvPicPr>
        <p:blipFill>
          <a:blip r:embed="rId5" cstate="email"/>
          <a:srcRect t="-4273"/>
          <a:stretch>
            <a:fillRect/>
          </a:stretch>
        </p:blipFill>
        <p:spPr bwMode="auto">
          <a:xfrm>
            <a:off x="755576" y="1956528"/>
            <a:ext cx="2088232" cy="1472471"/>
          </a:xfrm>
          <a:prstGeom prst="rect">
            <a:avLst/>
          </a:prstGeom>
          <a:noFill/>
        </p:spPr>
      </p:pic>
      <p:pic>
        <p:nvPicPr>
          <p:cNvPr id="3081" name="Picture 9" descr="D:\Чичина И.Ф\Самообразование.Проекты-Методич. разраб\ФОТО для метод.разработки\зан.с эл.психогимн.подг гр.2015г\DSC0895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0"/>
            <a:ext cx="2826652" cy="1916832"/>
          </a:xfrm>
          <a:prstGeom prst="rect">
            <a:avLst/>
          </a:prstGeom>
          <a:noFill/>
        </p:spPr>
      </p:pic>
      <p:sp>
        <p:nvSpPr>
          <p:cNvPr id="19" name="Скругленный прямоугольник 18"/>
          <p:cNvSpPr/>
          <p:nvPr/>
        </p:nvSpPr>
        <p:spPr>
          <a:xfrm rot="5400000">
            <a:off x="3829763" y="3094218"/>
            <a:ext cx="1512169" cy="2908015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элементами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психогимнастики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направленные на развитие  эмоционально-личностной сферы психики ребенка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 descr="D:\Чичина И.Ф\Самообразование.Проекты-Методич. разраб\ФОТО для метод.разработки\зан.с эл.психогимн.подг гр.2015г\DSC0895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3792141"/>
            <a:ext cx="2736304" cy="1998345"/>
          </a:xfrm>
          <a:prstGeom prst="rect">
            <a:avLst/>
          </a:prstGeom>
          <a:noFill/>
        </p:spPr>
      </p:pic>
      <p:pic>
        <p:nvPicPr>
          <p:cNvPr id="21" name="Picture 3" descr="D:\Чичина И.Ф\Самообразование.Проекты-Методич. разраб\ФОТО для метод.разработки\зан.с эл.психогимн.подг гр.2015г\DSC0896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372200" y="3792141"/>
            <a:ext cx="2771800" cy="1988840"/>
          </a:xfrm>
          <a:prstGeom prst="rect">
            <a:avLst/>
          </a:prstGeom>
          <a:noFill/>
        </p:spPr>
      </p:pic>
      <p:pic>
        <p:nvPicPr>
          <p:cNvPr id="2050" name="Picture 2" descr="F:\DCIM\115MSDCF\DSC0044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411760" y="5515671"/>
            <a:ext cx="2016224" cy="1342329"/>
          </a:xfrm>
          <a:prstGeom prst="rect">
            <a:avLst/>
          </a:prstGeom>
          <a:noFill/>
        </p:spPr>
      </p:pic>
      <p:pic>
        <p:nvPicPr>
          <p:cNvPr id="2051" name="Picture 3" descr="F:\DCIM\115MSDCF\DSC00452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860032" y="5517233"/>
            <a:ext cx="2088232" cy="134076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059583" y="5373216"/>
            <a:ext cx="208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«Камень и путник»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0032" y="5517232"/>
            <a:ext cx="202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Шалтай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-Болтай»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5517232"/>
            <a:ext cx="158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«Огонь и лёд»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789040"/>
            <a:ext cx="2165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«Понюхаем цветок»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 rot="5400000">
            <a:off x="3762823" y="1789905"/>
            <a:ext cx="1584176" cy="2846142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Физкультурно-познавательное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узнают о своём организме и учатся приемам расслабления,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самомассажу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D:\Чичина И.Ф\Фото-разное по группам\Овчинникова\подг.гр.2015-16\DSC003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8640"/>
            <a:ext cx="2736304" cy="2052324"/>
          </a:xfrm>
          <a:prstGeom prst="rect">
            <a:avLst/>
          </a:prstGeom>
          <a:noFill/>
        </p:spPr>
      </p:pic>
      <p:pic>
        <p:nvPicPr>
          <p:cNvPr id="14" name="Picture 11" descr="D:\Чичина И.Ф\КОНКУРС\Фото-Пут. в страну здоровья\DSC0937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41636" y="188640"/>
            <a:ext cx="2802364" cy="2120620"/>
          </a:xfrm>
          <a:prstGeom prst="rect">
            <a:avLst/>
          </a:prstGeom>
          <a:noFill/>
        </p:spPr>
      </p:pic>
      <p:pic>
        <p:nvPicPr>
          <p:cNvPr id="15" name="Picture 10" descr="D:\Чичина И.Ф\Самообразование.Проекты-Методич. разраб\ФОТО для метод.разработки\зан.с эл.психогимн.подг гр.2015г\DSC0897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888" y="4581128"/>
            <a:ext cx="2160240" cy="16202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8" descr="D:\Чичина И.Ф\Самообразование.Проекты-Методич. разраб\ФОТО для метод.разработки\6. Волшеб. обруч-под.гр-тематич.зан\DSC0547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548680"/>
            <a:ext cx="1872208" cy="14042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Picture 2" descr="D:\Чичина И.Ф\Фото-разное по группам\Овчинникова\подг.гр.2015-16\DSC0019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4365104"/>
            <a:ext cx="3013364" cy="1966901"/>
          </a:xfrm>
          <a:prstGeom prst="rect">
            <a:avLst/>
          </a:prstGeom>
          <a:noFill/>
        </p:spPr>
      </p:pic>
      <p:pic>
        <p:nvPicPr>
          <p:cNvPr id="1026" name="Picture 2" descr="D:\Чичина И.Ф\Самообразование.Проекты-Методич. разраб\ФОТО для метод.разработки\Физ-позн.зан. Режим дня (ст.гр)2016\DSC0027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75110" y="4365104"/>
            <a:ext cx="2868890" cy="1935744"/>
          </a:xfrm>
          <a:prstGeom prst="rect">
            <a:avLst/>
          </a:prstGeom>
          <a:noFill/>
        </p:spPr>
      </p:pic>
      <p:pic>
        <p:nvPicPr>
          <p:cNvPr id="1027" name="Picture 3" descr="D:\Чичина И.Ф\Самообразование.Проекты-Методич. разраб\ФОТО для метод.разработки\Физ-позн.зан. Режим дня (ст.гр)2016\DSC0031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7544" y="2523295"/>
            <a:ext cx="1944216" cy="13773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D:\Чичина И.Ф\Самообразование.Проекты-Методич. разраб\ФОТО для метод.разработки\Физ-позн.зан. Режим дня (ст.гр)2016\DSC00336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732240" y="2564904"/>
            <a:ext cx="1951796" cy="1348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836712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476672"/>
            <a:ext cx="521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Этап. Заключительный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11560" y="692696"/>
          <a:ext cx="8136904" cy="514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«Использование нетрадиционных занятий по физической культуре в ДОУ для оптимизации двигательной активности старших дошкольников »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8" descr="D:\Чичина И.Ф\Самообразование.Проекты-Методич. разраб\ФОТО для метод.разработки\4.элем.аккробат. подг.гр\DSC052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7864" y="5237744"/>
            <a:ext cx="2160240" cy="1620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D:\Чичина И.Ф\КОНКУРС\Фото-Пут. в страну здоровья\DSC093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1196752"/>
            <a:ext cx="3563888" cy="2543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D:\Чичина И.Ф\Самообразование.Проекты-Методич. разраб\ФОТО для метод.разработки\Кто прид.лучше (ст.гр)\DSC0906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8104" y="4293096"/>
            <a:ext cx="3425451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D:\Чичина И.Ф\Проекты-Методич. разработки\ФОТО для метод.разработки\1.игр.зан. подг.гр. 24.02.14\DSC04292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7864" y="3140968"/>
            <a:ext cx="2736304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F:\DCIM\115MSDCF\DSC0014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1674194"/>
            <a:ext cx="3491880" cy="2619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D:\Чичина И.Ф\Самообразование.Проекты-Методич. разраб\ФОТО для метод.разработки\Сюж.зан.Ёжик Ерофей (мл.гр)\DSC0037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4615239"/>
            <a:ext cx="3275856" cy="2242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ДИАПАЗОН ЛИЧНОГО ВКЛАДА ПЕДАГОГА В РАЗВИТИЕ ОБРАЗОВАНИЯ И СТЕПЕНЬ ЕГО НОВИЗНЫ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908720"/>
          <a:ext cx="9144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РЕЗУЛЬТАТИВНОСТЬ ПРОФЕССИОНАЛЬНОЙ ПЕДАГОГИЧЕСКОЙ ДЕЯТЕЛЬНОСТИ И ДОСТИГНУТЫЕ ЭФФЕКТЫ.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7704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Благодаря использованию нетрадиционных занятий повысился уровень двигательной активности;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Повысился эмоциональный фон на занятиях;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Созданы оптимальные условия каждому ребёнку для закрепления двигательного опыта в новых ситуациях;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овысился интерес детей к различным видам двигательной деятельности;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детей развит интерес и потребность в систематических занятиях физическими упражнениями;</a:t>
            </a:r>
          </a:p>
          <a:p>
            <a:pPr>
              <a:buFont typeface="Wingdings" pitchFamily="2" charset="2"/>
              <a:buChar char="v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Развито воображение и фантазия;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Дети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осознанно относятся к выполнению двигательных действий,  проявляют инициативу и стремление к творчеству;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ПЕРСПЕКТИВЫ 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дальнейшем я планирую продолжить работу по данной теме, разработать новую серию совместных занятий с родителями и «Туризм». Я считаю, что эти занятия помогут установить партнёрские взаимоотношения с родителями и больше сблизить их с детьми.   Только от нас, взрослых, зависит, какими будут наши дети и что они унесут из своего детства.</a:t>
            </a:r>
          </a:p>
        </p:txBody>
      </p:sp>
      <p:pic>
        <p:nvPicPr>
          <p:cNvPr id="1026" name="Picture 2" descr="D:\Чичина И.Ф\Фото-разное по группам\Овчинникова\подг.гр.2015-16\Школа солдата-круговая трен\DSC001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4288" y="3573016"/>
            <a:ext cx="1979712" cy="1484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F:\DCIM\115MSDCF\DSC004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7016" y="1988840"/>
            <a:ext cx="2126984" cy="1432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D:\Чичина И.Ф\КОНКУРС\Фото-Пут. в страну здоровья\DSC094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86800" y="620688"/>
            <a:ext cx="1657200" cy="1265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0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ЛИТЕРАТУРА.</a:t>
            </a:r>
          </a:p>
          <a:p>
            <a:pPr algn="ctr"/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76672"/>
            <a:ext cx="8784976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1.Картушина М.Ю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«Физкультурные сюжетные занятия с детьми 5-6 лет группы»</a:t>
            </a:r>
          </a:p>
          <a:p>
            <a:pPr lvl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2.Фисенко М.А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«Физкультура» </a:t>
            </a:r>
          </a:p>
          <a:p>
            <a:pPr lvl="0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и старшая группы. Подготовительная группа. Волгоград: ИТД «Корифей», 2007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3.Рунова М. 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«Двигательная активность ребёнка в детском саду». Москва,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Мозайка-Синтез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2004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4.Рунова М. 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«Дифференцированные занятия по физической культуре с детьми 5-7 лет». Москва, Просвещение, 2005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5.Утробина К.К.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«Занимательная физкультура в детском саду для детей 5-7 лет» - М.: Издательство ГНОМ и Д, 2003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6.Вареник Е.Н , Кудрявцева С.Г., Сергиенко Н.Н.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«Занятия по физкультуре с детьми 3-7 лет»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«Сфера», 2012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7.Степаненкова Э.Я.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«Методика физического воспитания».  Москва,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Мозайка-Синтез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2005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8.Степаненкова Э.Я.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«Физическое воспитание в детском саду». Москва,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Мозайка-синтез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2005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9.Тарасова Т.А.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«Контроль физического состояния детей дошкольного возраста». Москва, ООО «ТЦ Сфера», 2005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9307" y="-16718"/>
            <a:ext cx="8147050" cy="1143000"/>
          </a:xfrm>
        </p:spPr>
        <p:txBody>
          <a:bodyPr/>
          <a:lstStyle/>
          <a:p>
            <a:r>
              <a:rPr lang="ru-RU" sz="2400" b="1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ФОРМИРОВАНИЯ ЛИЧНОГО ВКЛАДА ПЕДАГОГА В РАЗВИТИЕ ОБРАЗОВАНИЯ</a:t>
            </a:r>
            <a:endParaRPr lang="ru-RU" sz="2400" b="1" cap="sm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Схема 35"/>
          <p:cNvGraphicFramePr/>
          <p:nvPr/>
        </p:nvGraphicFramePr>
        <p:xfrm>
          <a:off x="251520" y="1052736"/>
          <a:ext cx="842493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369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836712"/>
            <a:ext cx="7762056" cy="935955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Мы лишаем детей будущего, 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если продолжаем учить сегодня так, как учили этому вчера.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Д. 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060848"/>
            <a:ext cx="8208912" cy="2232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Считаю выбранную  тему актуальной, потому что  оптимальная двигательная активность детей на физкультурных занятиях улучшит  их физическое развитие и в целом положительно скажется на  здоровье. </a:t>
            </a:r>
          </a:p>
          <a:p>
            <a:pPr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современных условиях здоровье является главной ценностью. К его сохранению и укреплению  нас призывает   ФГОС ДО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«охрана и укрепление  физического здоровья детей» п.1.6.).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нетрадиционных форм проведения занятий поддерживает  Закон об образовании (ст.47.п.3)  в нем предоставляется  педагогам свобода в выборе форм, средств и методов обучения и воспитания, а так же право на творческую инициативу.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0"/>
            <a:ext cx="429029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АКТУАЛЬНОСТЬ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ТЕОРЕТИЧЕСКОЕ ОБОСНОВАНИЕ ЛИЧНОГО ВКЛАДА ПЕДАГОГА В РАЗВИТИЕ ОБРАЗОВАНИЯ</a:t>
            </a:r>
          </a:p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«Помните, что первые семь лет жизни – самое важное время в формировании физического здоровья человека. А значит, этот период нужно грамотно смоделировать, иначе впоследствии за сегодняшние просчеты придется платить слишком дорого».</a:t>
            </a:r>
          </a:p>
          <a:p>
            <a:pPr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Ю.Ф.Змановский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772816"/>
          <a:ext cx="896448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4797152"/>
            <a:ext cx="453650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Разработки занятий в различных формах организации двигательной деятельности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5013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01008"/>
            <a:ext cx="3851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Картушина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М.Ю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«Физкультурные сюжетные занятия с детьми 5-6 лет»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  <a:p>
            <a:pPr algn="ctr"/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20" y="3429000"/>
            <a:ext cx="5076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Разработки сюжетных оздоровительных занятий для детей старшей группы ДОУ. </a:t>
            </a:r>
            <a:r>
              <a:rPr lang="ru-RU" sz="1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Авторские подвижные игры, различные виды </a:t>
            </a:r>
            <a:r>
              <a:rPr lang="ru-RU" sz="16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самомассажей</a:t>
            </a:r>
            <a:r>
              <a:rPr lang="ru-RU" sz="1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оригинальные комплексы </a:t>
            </a:r>
            <a:r>
              <a:rPr lang="ru-RU" sz="16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1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упражнений, ритмической гимнастики и силовых упражнений.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67944" y="5949280"/>
            <a:ext cx="507605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Система занятий по физической культуре разного типа.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1484784"/>
            <a:ext cx="7704856" cy="792088"/>
          </a:xfrm>
          <a:prstGeom prst="roundRect">
            <a:avLst/>
          </a:prstGeom>
          <a:gradFill>
            <a:gsLst>
              <a:gs pos="0">
                <a:srgbClr val="00B05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88640"/>
            <a:ext cx="75745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ТЕОРЕТИЧЕСКОЕ ОБОСНОВАНИЕ ЛИЧНОГО ВКЛАДА ПЕДАГОГА В РАЗВИТИЕ ОБРАЗОВАНИЯ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8224" y="2420888"/>
            <a:ext cx="648072" cy="3240360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 доступности и индивидуализации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6096" y="2420888"/>
            <a:ext cx="632947" cy="3240360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 наглядности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1840" y="2420888"/>
            <a:ext cx="632947" cy="3240360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 систематичности и последовательности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2420888"/>
            <a:ext cx="648072" cy="3240360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 осознанности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79712" y="2420888"/>
            <a:ext cx="632947" cy="3240360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 активности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3968" y="2420888"/>
            <a:ext cx="632947" cy="3240360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 повторения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740352" y="2420888"/>
            <a:ext cx="648072" cy="3240360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 индивидуализации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4969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и задачи педагогической деятельности</a:t>
            </a:r>
          </a:p>
          <a:p>
            <a:pPr lvl="0" algn="ctr">
              <a:lnSpc>
                <a:spcPct val="90000"/>
              </a:lnSpc>
            </a:pPr>
            <a:endParaRPr lang="ru-RU" sz="1600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b="1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476672"/>
            <a:ext cx="1512168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476672"/>
            <a:ext cx="5688632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старших дошкольников через нетрадиционные формы проведения занятий.</a:t>
            </a:r>
            <a:endPara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051720" y="90872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0" y="3645024"/>
            <a:ext cx="1187624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algn="ctr"/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259632" y="17728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475656" y="1628800"/>
            <a:ext cx="3456384" cy="86409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способствовать развитию психофизических качеств и эмоциональной сферы;</a:t>
            </a:r>
          </a:p>
          <a:p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75656" y="2636912"/>
            <a:ext cx="3491880" cy="72008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-создать оптимальные условия для закрепления двигательного опыта в новых ситуациях;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75656" y="3573016"/>
            <a:ext cx="3456384" cy="6480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-повысить интерес детей к различным видам двигательной деятельности;</a:t>
            </a:r>
          </a:p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75656" y="4437112"/>
            <a:ext cx="3456384" cy="10081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–развивать у детей интерес и потребность в систематических занятиях физическими упражнениями;</a:t>
            </a:r>
            <a:endParaRPr lang="ru-RU" alt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-способствовать развитию воображения, фантазии;</a:t>
            </a:r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03648" y="5661248"/>
            <a:ext cx="3528392" cy="9807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-воспитывать у детей осознанное отношение к выполнению двигательных действий, инициативность и стремление к творчеству.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259632" y="1772816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4" idx="1"/>
          </p:cNvCxnSpPr>
          <p:nvPr/>
        </p:nvCxnSpPr>
        <p:spPr>
          <a:xfrm>
            <a:off x="1259632" y="29969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259632" y="386104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259632" y="508518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259632" y="623731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115616" y="40770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5292080" y="1628800"/>
            <a:ext cx="385192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организации двигательной деятельности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148064" y="2924944"/>
            <a:ext cx="144016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Физкультурные занятия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64288" y="2996952"/>
            <a:ext cx="1979712" cy="23042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Физкультурно-оздоровительная работа  в режиме дня: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-утренняя гимнастика;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-подвижные игры;                   -гимнастика после сна;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-физкультминутки и физкультурные паузы;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-индивидуальная работа с детьми;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004048" y="4293096"/>
            <a:ext cx="1800200" cy="10081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Активный отдых: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-физкультурные досуги и праздники;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-дни здоровья;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-каникулы;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940152" y="5733256"/>
            <a:ext cx="1800200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Самостоятельная двигательная деятельность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6876256" y="2564904"/>
            <a:ext cx="269776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8028384" y="2492896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6084168" y="2492896"/>
            <a:ext cx="216024" cy="432048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6588224" y="2564904"/>
            <a:ext cx="2880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1"/>
            <a:ext cx="8784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ВЕДУЩАЯ ПЕДАГОГИЧЕСКАЯ ИДЕЯ.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нетрадиционных форм проведения занятий позволит  оптимизировать двигательную активность детей старшего возраста.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:\Чичина И.Ф\Проекты-Методич. разработки\ФОТО для метод.разработки\1.игр.зан. подг.гр. 24.02.14\DSC0428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628800"/>
            <a:ext cx="3635896" cy="2699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:\Чичина И.Ф\Проекты-Методич. разработки\ФОТО для метод.разработки\3.сюж.зан. в ср.гр.12.03.14\DSC0517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4230000"/>
            <a:ext cx="3816424" cy="262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D:\Чичина И.Ф\КОНКУРС\Фото-Пут. в страну здоровья\DSC0936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8103" y="1604323"/>
            <a:ext cx="3635163" cy="2724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ДЕЯТЕЛЬНОСТНЫЙ АСПЕКТ ЛИЧНОГО ВКЛАДА ПЕДАГОГА В РАЗВИТИЕ ОБРАЗОВАНИЯ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 работы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1340768"/>
            <a:ext cx="2736304" cy="33123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Проектировочный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-разработка системы нетрадиционных занятий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340768"/>
            <a:ext cx="2880320" cy="33123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аналитический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теории вопроса определение концептуальных идей предстоящей работы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-Подбор методического обеспечения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-Мониторинг развития двигательной активности детей на занятиях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9552" y="4941168"/>
            <a:ext cx="7992888" cy="16835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Заключительный</a:t>
            </a:r>
          </a:p>
          <a:p>
            <a:pPr lvl="0"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Итоговый мониторинг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Подведение итогов.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-Презентация опыта работы.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-Определение перспектив на будущее.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1340768"/>
            <a:ext cx="2736304" cy="33123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Организационно- исполнительский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системы нетрадиционных занятий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-привлечение родителей к работе по плану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-пополнение предметно-развивающей среды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10673</TotalTime>
  <Words>1310</Words>
  <Application>Microsoft Office PowerPoint</Application>
  <PresentationFormat>Экран (4:3)</PresentationFormat>
  <Paragraphs>268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Визитная карточка инструктора по физической культуре  Чичина Ирина Фёдоровна Образование: средне специальное Стаж работы: 22 года. Нижегородская область, Воскресенский район, п. Калиниха,  МКДОУ Калинихинский детский сад №6 «Березка»  </vt:lpstr>
      <vt:lpstr>Слайд 2</vt:lpstr>
      <vt:lpstr>УСЛОВИЯ ФОРМИРОВАНИЯ ЛИЧНОГО ВКЛАДА ПЕДАГОГА В РАЗВИТИЕ ОБРАЗОВАНИЯ</vt:lpstr>
      <vt:lpstr>Мы лишаем детей будущего,  если продолжаем учить сегодня так, как учили этому вчера. Д.  Дьюи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User</cp:lastModifiedBy>
  <cp:revision>612</cp:revision>
  <dcterms:created xsi:type="dcterms:W3CDTF">2016-01-31T09:13:48Z</dcterms:created>
  <dcterms:modified xsi:type="dcterms:W3CDTF">2017-03-17T18:31:43Z</dcterms:modified>
</cp:coreProperties>
</file>