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2" r:id="rId2"/>
    <p:sldId id="283" r:id="rId3"/>
    <p:sldId id="284" r:id="rId4"/>
    <p:sldId id="263" r:id="rId5"/>
    <p:sldId id="264" r:id="rId6"/>
    <p:sldId id="286" r:id="rId7"/>
    <p:sldId id="295" r:id="rId8"/>
    <p:sldId id="287" r:id="rId9"/>
    <p:sldId id="299" r:id="rId10"/>
    <p:sldId id="296" r:id="rId11"/>
    <p:sldId id="304" r:id="rId12"/>
    <p:sldId id="307" r:id="rId13"/>
    <p:sldId id="308" r:id="rId14"/>
    <p:sldId id="305" r:id="rId15"/>
    <p:sldId id="306" r:id="rId16"/>
    <p:sldId id="313" r:id="rId17"/>
    <p:sldId id="298" r:id="rId18"/>
    <p:sldId id="293" r:id="rId19"/>
    <p:sldId id="288" r:id="rId20"/>
    <p:sldId id="309" r:id="rId21"/>
    <p:sldId id="312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8759E-2529-4335-ABD6-AC7C1072773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AABCC-18BF-4A31-9753-7FC461A9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>
            <a:spLocks noGrp="1"/>
          </p:cNvSpPr>
          <p:nvPr>
            <p:ph type="body" idx="1"/>
          </p:nvPr>
        </p:nvSpPr>
        <p:spPr>
          <a:xfrm>
            <a:off x="679160" y="4714576"/>
            <a:ext cx="5439355" cy="4468141"/>
          </a:xfrm>
          <a:prstGeom prst="rect">
            <a:avLst/>
          </a:prstGeom>
        </p:spPr>
        <p:txBody>
          <a:bodyPr lIns="84394" tIns="84394" rIns="84394" bIns="84394" anchor="ctr" anchorCtr="0">
            <a:noAutofit/>
          </a:bodyPr>
          <a:lstStyle/>
          <a:p>
            <a:endParaRPr/>
          </a:p>
        </p:txBody>
      </p:sp>
      <p:sp>
        <p:nvSpPr>
          <p:cNvPr id="979" name="Shape 97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n.nadinka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3;&#1103;%20&#1088;&#1072;&#1073;&#1086;&#1090;&#1099;%20&#1048;&#1050;&#1058;/&#1044;&#1083;&#1103;%20&#1088;&#1072;&#1073;&#1086;&#1090;&#1099;%20&#1085;&#1072;&#1076;%20&#1052;&#1086;&#1090;&#1080;&#1074;&#1072;&#1094;&#1080;&#1086;&#1085;&#1085;&#1099;&#1084;%20&#1082;&#1086;&#1084;&#1087;&#1086;&#1085;&#1077;&#1085;&#1090;&#1086;&#1084;/&#1040;&#1085;&#1082;&#1077;&#1090;&#1072;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3;&#1103;%20&#1088;&#1072;&#1073;&#1086;&#1090;&#1099;%20&#1048;&#1050;&#1058;/&#1044;&#1083;&#1103;%20&#1088;&#1072;&#1073;&#1086;&#1090;&#1099;%20&#1085;&#1072;&#1076;%20&#1052;&#1086;&#1090;&#1080;&#1074;&#1072;&#1094;&#1080;&#1086;&#1085;&#1085;&#1099;&#1084;%20&#1082;&#1086;&#1084;&#1087;&#1086;&#1085;&#1077;&#1085;&#1090;&#1086;&#1084;/&#1055;&#1088;&#1080;&#1082;&#1072;&#1079;%20%20&#1052;&#1080;&#1085;&#1090;&#1088;&#1091;&#1076;&#1072;%20&#1086;&#1090;%2018_10_2013%20&#8470;544%20&#1086;%20&#1089;&#1090;&#1072;&#1085;&#1076;&#1072;&#1088;&#1090;&#1077;%20&#1087;&#1077;&#1076;&#1072;&#1075;&#1086;&#1075;&#1072;.doc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44;&#1083;&#1103;%20&#1088;&#1072;&#1073;&#1086;&#1090;&#1099;%20&#1048;&#1050;&#1058;/&#1044;&#1083;&#1103;%20&#1088;&#1072;&#1073;&#1086;&#1090;&#1099;%20&#1085;&#1072;&#1076;%20&#1052;&#1086;&#1090;&#1080;&#1074;&#1072;&#1094;&#1080;&#1086;&#1085;&#1085;&#1099;&#1084;%20&#1082;&#1086;&#1084;&#1087;&#1086;&#1085;&#1077;&#1085;&#1090;&#1086;&#1084;/&#1040;&#1085;&#1082;&#1077;&#1090;&#1072;.docx" TargetMode="External"/><Relationship Id="rId4" Type="http://schemas.openxmlformats.org/officeDocument/2006/relationships/hyperlink" Target="&#1044;&#1083;&#1103;%20&#1088;&#1072;&#1073;&#1086;&#1090;&#1099;%20&#1048;&#1050;&#1058;/&#1044;&#1083;&#1103;%20&#1088;&#1072;&#1073;&#1086;&#1090;&#1099;%20&#1085;&#1072;&#1076;%20&#1052;&#1086;&#1090;&#1080;&#1074;&#1072;&#1094;&#1080;&#1086;&#1085;&#1085;&#1099;&#1084;%20&#1082;&#1086;&#1084;&#1087;&#1086;&#1085;&#1077;&#1085;&#1090;&#1086;&#1084;/&#1042;&#1079;&#1075;&#1083;&#1103;&#1076;%20&#1070;&#1085;&#1077;&#1089;&#1082;&#1086;,%20&#1048;&#1082;&#1090;%20&#1082;&#1086;&#1084;&#1087;&#1077;&#1090;&#1077;&#1085;&#1090;&#1085;&#1086;&#1089;&#1090;&#1100;%20&#1074;%20&#1086;&#1073;&#1088;&#1072;&#1079;&#1086;&#1074;&#1072;&#1085;&#1080;&#1080;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6;&#1090;&#1086;%20&#1080;%20&#1074;&#1080;&#1076;&#1077;&#1086;&#1084;&#1072;&#1090;&#1077;&#1088;&#1080;&#1072;&#1083;&#1099;/&#1050;&#1091;&#1088;&#1089;&#1099;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44;&#1083;&#1103;%20&#1088;&#1072;&#1073;&#1086;&#1090;&#1099;%20&#1048;&#1050;&#1058;/&#1056;&#1077;&#1092;&#1083;&#1077;&#1082;&#1089;&#1080;&#1074;&#1085;&#1072;&#1103;%20&#1082;&#1072;&#1088;&#1090;&#1072;,%20&#1087;&#1091;&#1090;&#1100;%20&#1087;&#1088;&#1086;&#1076;&#1074;&#1080;&#1078;&#1077;&#1085;&#1080;&#1103;%20&#1074;&#1072;&#1086;&#1089;&#1087;&#1080;&#1090;&#1072;&#1090;&#1077;&#1083;&#1103;.docx" TargetMode="External"/><Relationship Id="rId4" Type="http://schemas.openxmlformats.org/officeDocument/2006/relationships/hyperlink" Target="&#1044;&#1083;&#1103;%20&#1088;&#1072;&#1073;&#1086;&#1090;&#1099;%20&#1048;&#1050;&#1058;/&#1056;&#1072;&#1089;&#1087;&#1080;&#1089;&#1072;&#1085;&#1080;&#1077;%20%20&#1082;&#1086;&#1085;&#1089;&#1091;&#1083;&#1100;&#1090;&#1072;&#1094;&#1080;&#1081;%20&#1087;&#1086;%20&#1048;&#1050;&#1058;.do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3;&#1103;%20&#1088;&#1072;&#1073;&#1086;&#1090;&#1099;%20&#1048;&#1050;&#1058;/&#1056;&#1077;&#1092;&#1083;&#1077;&#1082;&#1089;&#1080;&#1074;&#1085;&#1072;&#1103;%20&#1082;&#1072;&#1088;&#1090;&#1072;,%20&#1087;&#1091;&#1090;&#1100;%20&#1087;&#1088;&#1086;&#1076;&#1074;&#1080;&#1078;&#1077;&#1085;&#1080;&#1103;%20&#1074;&#1072;&#1086;&#1089;&#1087;&#1080;&#1090;&#1072;&#1090;&#1077;&#1083;&#1103;.doc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6;&#1090;&#1086;%20&#1080;%20&#1074;&#1080;&#1076;&#1077;&#1086;&#1084;&#1072;&#1090;&#1077;&#1088;&#1080;&#1072;&#1083;&#1099;/&#1082;&#1083;&#1080;&#1087;%20&#1076;&#1083;&#1103;%20&#1088;&#1086;&#1076;&#1080;&#1090;&#1077;&#1083;&#1077;&#1081;%20&#1078;&#1080;&#1079;&#1085;&#1100;%20&#1085;&#1072;&#1096;&#1072;%20&#1076;&#1077;&#1090;&#1089;&#1072;&#1076;&#1086;&#1074;&#1089;&#1082;&#1072;&#1103;.wmv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.edu.ru&#160;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ct.edu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852936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Калинихинский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 №6 «Березка»</a:t>
            </a:r>
          </a:p>
          <a:p>
            <a:endParaRPr lang="ru-RU" sz="32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Должность- старший воспитатель</a:t>
            </a:r>
          </a:p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педагогической  работы-13лет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733256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Е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mail: din.nadinka@gmail.com</a:t>
            </a: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16530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https://sites.google.com/site/nadezhdalegoshina/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Легошина\Личное\фото\2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260648"/>
            <a:ext cx="2304256" cy="2689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131840" y="476672"/>
            <a:ext cx="5688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Легошина</a:t>
            </a:r>
            <a:endParaRPr lang="ru-RU" sz="44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Надежда Алексеевна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068960"/>
            <a:ext cx="2304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«Человек, умело и эффективно владеющий технологиями и информацией, имеет другой, новый стиль мышления, принципиально иначе подходит к оценке возникающих проблем, организации своей деятельности»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1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Горвиц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 М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75852" cy="11395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ДИАГНОСТИКИ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ИКТ СПОСОБНОСТЕЙ ПЕДАГОГОВ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(начальный этап март 2014г)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19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643050"/>
          <a:ext cx="5100638" cy="4959350"/>
        </p:xfrm>
        <a:graphic>
          <a:graphicData uri="http://schemas.openxmlformats.org/presentationml/2006/ole">
            <p:oleObj spid="_x0000_s1026" name="Worksheet" r:id="rId4" imgW="4838670" imgH="4705440" progId="Excel.Sheet.8">
              <p:embed/>
            </p:oleObj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857884" y="1635346"/>
          <a:ext cx="2857520" cy="4907280"/>
        </p:xfrm>
        <a:graphic>
          <a:graphicData uri="http://schemas.openxmlformats.org/drawingml/2006/table">
            <a:tbl>
              <a:tblPr/>
              <a:tblGrid>
                <a:gridCol w="225261"/>
                <a:gridCol w="2632259"/>
              </a:tblGrid>
              <a:tr h="469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работать с 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элетронной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почтой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найти нужный ресурс в сети  Интернет, использовать 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свой сайт, страничка на сайте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работать 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Word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создать презентацию в 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Power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Point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работать с электронными таблицами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подготовить дидактический материал средствами ИКТ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оценить педагогическую эффективность ЦОР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разработать технологическую карту занятия, используя ИКТ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ст воспитатель\12_lis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8" y="0"/>
            <a:ext cx="9139352" cy="68614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62692" y="260648"/>
            <a:ext cx="68261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ЦЕННОСТНО-МОТИВАЦИОННЫЙ  КОМПОНЕНТ «ХОЧУ»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914400"/>
          <a:ext cx="8786875" cy="545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7661"/>
                <a:gridCol w="3101433"/>
                <a:gridCol w="1954776"/>
                <a:gridCol w="2063005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1.Осознание воспитателем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потребности к использованию ИКТ в профессиональной деятельности.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1.Круглый стол-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«Информатизация в современном обществе»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1.1. Вступительная беседа о современной ситуации развития.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1.2.Обсуждение в коллективе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Презентация: «ИКТ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современных условиях развития образования»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Осознание  необходимости применения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ИКТ в современных  условиях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Осознание необходимости развития своей компетентности в области ИКТ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2.Круглый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стол-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«Профессиональная ИКТ компетентность педагога».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2.1. Вступительная беседа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профстандарте для работников ДОУ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2.Работа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понятиями:  «Компетентность»; «ИКТ- компетентность»</a:t>
                      </a:r>
                    </a:p>
                    <a:p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3.Анкетирование «Выявление моих ИКТ способностей»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Профессиональный стандарт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Приказ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№ 544н.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65" charset="-128"/>
                          <a:cs typeface="Times New Roman" pitchFamily="18" charset="0"/>
                        </a:rPr>
                        <a:t>Презентация:</a:t>
                      </a:r>
                    </a:p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65" charset="-128"/>
                          <a:cs typeface="Times New Roman" pitchFamily="18" charset="0"/>
                          <a:hlinkClick r:id="rId4" action="ppaction://hlinkpres?slideindex=1&amp;slidetitle="/>
                        </a:rPr>
                        <a:t>«Рекомендации Юнеско».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ヒラギノ角ゴ Pro W3" pitchFamily="-65" charset="-128"/>
                        <a:cs typeface="Times New Roman" pitchFamily="18" charset="0"/>
                      </a:endParaRPr>
                    </a:p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5221288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Документ 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52212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Анкета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Осознанная потребность в развитии своей ИКТ компетентности.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Сформированное начальное представление  о своей ИКТ компетенции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1\Рабочий стол\ст воспитатель\12_lis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90"/>
            <a:ext cx="9144000" cy="68649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38873" y="188640"/>
            <a:ext cx="537807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КОГНИТИВНЫЙ  КОМПОНЕНТ «ЗНАЮ КАК»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764704"/>
          <a:ext cx="8568952" cy="593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8142"/>
                <a:gridCol w="2573591"/>
                <a:gridCol w="2235379"/>
                <a:gridCol w="2011840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1.Сформировать теоретические знания в области использования ИКТ в образовательном процессе ДОО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2.Развивать активность при восприятии материала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1.1.Организация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районных курсов по модулю ИКТ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(лекции, практические занятия).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1.2.Организация работы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базе ДОО  по повышению ИКТ компетенции (консультации общие, индивидуальные, групповые), создание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графика работы консультативного пункта.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Знакомить с новым материалом в деятельности.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Побуждать высказывать суждения из своего опыта</a:t>
                      </a: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3.Заполнение 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Рефлексивной карты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Тьютор по ИКТ, компьютерный класс,  мультимедийное оборудование.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«Современные средства ИКТ».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Пошаговые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инструкции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работы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документах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Word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Power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Point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Exsel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сети Интернет.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Выход в интернет.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Перечень сайтов (для родителей, педагогов, детей).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Сайт старшего воспитателя, где представлены все материалы.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Рефлексивная карта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Знают все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возможные средства ИКТ.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Имеют теоретическое  и практическое представление о его использовании в работе.</a:t>
                      </a: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Заинтересованы в работе, активно воспринимают материал.</a:t>
                      </a: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Наметили путь развития своей ИКТ компетенции.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ст воспитатель\12_lis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90"/>
            <a:ext cx="9144000" cy="686497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1114" y="188640"/>
            <a:ext cx="612905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ОПЕРАЦИОННЫЙ КОМПОНЕНТ  «МОГУ СДЕЛАТЬ»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781824"/>
          <a:ext cx="8964487" cy="5832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1713"/>
                <a:gridCol w="2429507"/>
                <a:gridCol w="2202146"/>
                <a:gridCol w="2241121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Развивать умение выбирать и использовать современные ИКТ в своей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педагогической работе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Развивать умение разрабатывать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дидактический и др.  материал используя средства ИКТ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онкурсов: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«Лучший вариант тематического планирования (в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Word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«Лучшее оформление к празднику ( с использованием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Power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Point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»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«Конкурс видеороликов».</a:t>
                      </a:r>
                    </a:p>
                    <a:p>
                      <a:pPr algn="l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Демонстрация работ.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задания.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и пополнение на сайте.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уголка в методическом кабинете «Это интересно!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Я сделаю это сам!»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Разнообразное техническое оборудование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(компьютеры, ноутбуки, фотоаппарат, видеокамера, программное обеспечение, Интернет, </a:t>
                      </a:r>
                    </a:p>
                    <a:p>
                      <a:pPr algn="l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и т.п.)</a:t>
                      </a:r>
                    </a:p>
                    <a:p>
                      <a:pPr algn="l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Материалы «Клавиатура – функциональные клавиши», «Основная позиция пальцев рук», и др. материл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Умеет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самостоятельно осваивать необходимые программные ресурсы.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Творчески подходит к решению задач в профессиональной деятельности используя ИКТ.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Использует современные ИКТ для решения профессиональных задач.   Организует воспитательно-образовательный процесс с использование средств ИКТ.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ст воспитатель\12_lis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90"/>
            <a:ext cx="9144000" cy="68649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60144" y="260648"/>
            <a:ext cx="72210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КОММУНИКАТИВНЫЙ КОМПОНЕНТ  «МОГУ ПОДЕЛИТЬСЯ»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764704"/>
          <a:ext cx="8280919" cy="5344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2208"/>
                <a:gridCol w="2304256"/>
                <a:gridCol w="2160240"/>
                <a:gridCol w="1944215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рофессиональной активности,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умение строить отношения, учится от других, распространять свой опыт.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в собственном сайте, сетевом сообществе.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опыта работы коллег в сети интернет.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конкурсе профессионального мастерства в сетевом сообществе.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Общение с помощью почты,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форума.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комментариев.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творческих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мастерских, творческих отчетов.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Интернет, Электронная  почта.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Сайт, страничка в сетевом сообществе.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Сетевые порталы.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Сайты коллег.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Материалы сайта.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Вопросы: Почему важно общение в сети?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Оправдались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ожидания от представления опыта?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Изучает опыт  коллег в области использования ИКТ (для самообразования). Участвует в обсуждении методического потенциала и распространяет собственный опыт,   используя средства ИКТ.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ст воспитатель\12_lis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90"/>
            <a:ext cx="9144000" cy="68649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849463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РЕФЛЕКСИВНЫЙ КОМПОНЕНТ «МОГУ ДАТЬ ОЦЕНКУ СВОЕЙ РАБОТЕ»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642918"/>
          <a:ext cx="8606189" cy="5588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9540"/>
                <a:gridCol w="2300973"/>
                <a:gridCol w="2122537"/>
                <a:gridCol w="2143139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Развивать умение давать оценку, проводить самоанализ проделанной работы.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Сформировать понимание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значимости рефлексии для дальнейшего профессионального развития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Заполнение рефлексивных карт (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инд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маршрут развития педагога).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рефлексивного пространства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Побуждение к высказываниям о своем состоянии.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Обращение к целям. Вопросы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Рефлексивная карта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Вопрос:Оправдались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ожидания ?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Вопрос:Почему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важно заниматься самообразованием непрерывно?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Слайды из презентации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ИКТ –компетентность,  и рекомендаций ЮНЕСКО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Осознание изменений, произошедших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себе в процессе работы.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дать экспертную оценку продуктов образовательной деятельности, разработанных с использованием ИКТ.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Понимание непрерывности рефлексии, для деятельности и дальнейшего профессионального развития.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ст воспитатель\12_lis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90"/>
            <a:ext cx="9144000" cy="6864977"/>
          </a:xfrm>
          <a:prstGeom prst="rect">
            <a:avLst/>
          </a:prstGeom>
          <a:noFill/>
        </p:spPr>
      </p:pic>
      <p:pic>
        <p:nvPicPr>
          <p:cNvPr id="39938" name="Picture 2" descr="F:\ст воспитатель\Аттестация Легошина НА\ФОТО\DSC073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1353343" cy="1416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9" name="Picture 3" descr="F:\ст воспитатель\Аттестация Легошина НА\ФОТО\DSC073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573016"/>
            <a:ext cx="2860575" cy="1690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0" name="Picture 4" descr="F:\ст воспитатель\Аттестация Легошина НА\ФОТО\DSC073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2564904"/>
            <a:ext cx="2857783" cy="2145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1" name="Picture 5" descr="F:\ст воспитатель\Аттестация Легошина НА\ФОТО\DSC0734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63688" y="332656"/>
            <a:ext cx="2665028" cy="2145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2" name="Picture 6" descr="F:\ст воспитатель\Аттестация Легошина НА\ФОТО\DSC0734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1844824"/>
            <a:ext cx="2245402" cy="1707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3" name="Picture 7" descr="F:\ст воспитатель\Аттестация Легошина НА\ФОТО\Отчет на педсовете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800" y="4888891"/>
            <a:ext cx="2808312" cy="196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6" name="Picture 10" descr="F:\ст воспитатель\Аттестация Легошина НА\ФОТО\DSC0397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9624" y="4863071"/>
            <a:ext cx="3384376" cy="1994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7" name="Picture 11" descr="F:\ст воспитатель\Аттестация Легошина НА\ФОТО\DSC0407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40152" y="2636912"/>
            <a:ext cx="320384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8" name="Picture 12" descr="F:\ст воспитатель\Аттестация Легошина НА\ФОТО\DSC0560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5229200"/>
            <a:ext cx="2651656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9" name="Picture 13" descr="F:\ст воспитатель\Аттестация Легошина НА\ФОТО\DSC07067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423220" y="1412776"/>
            <a:ext cx="1720780" cy="1051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5" name="Picture 9" descr="F:\ст воспитатель\Аттестация Легошина НА\ФОТО\DSC03968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99992" y="332656"/>
            <a:ext cx="282233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4" name="Picture 8" descr="F:\ст воспитатель\Аттестация Легошина НА\ФОТО\DSC05672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60232" y="188640"/>
            <a:ext cx="2420214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395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ДИАГНОСТИКИ ИКТ СПОСОБНОСТЕЙ  ПЕДАГОГОВ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(контрольный  срез Ноябрь 2014г)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19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5138738" cy="4827587"/>
        </p:xfrm>
        <a:graphic>
          <a:graphicData uri="http://schemas.openxmlformats.org/presentationml/2006/ole">
            <p:oleObj spid="_x0000_s32770" name="Worksheet" r:id="rId3" imgW="8639190" imgH="8115300" progId="Excel.Sheet.8">
              <p:embed/>
            </p:oleObj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857884" y="1635346"/>
          <a:ext cx="2857520" cy="4907280"/>
        </p:xfrm>
        <a:graphic>
          <a:graphicData uri="http://schemas.openxmlformats.org/drawingml/2006/table">
            <a:tbl>
              <a:tblPr/>
              <a:tblGrid>
                <a:gridCol w="225261"/>
                <a:gridCol w="2632259"/>
              </a:tblGrid>
              <a:tr h="469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работать с 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элетронной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почтой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найти нужный ресурс в сети  Интернет, использовать 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свой сайт, страничка на сайте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работать 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Word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создать презентацию в 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Power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Point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работать с электронными таблицами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подготовить дидактический материал средствами ИКТ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оценить педагогическую эффективность ЦОР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разработать технологическую карту занятия, используя ИКТ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ст воспитатель\GreenShineSlide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2555776" y="260648"/>
            <a:ext cx="3810000" cy="533400"/>
          </a:xfrm>
          <a:prstGeom prst="rect">
            <a:avLst/>
          </a:prstGeom>
          <a:ln>
            <a:noFill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cap="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ЗАКЛЮЧЕНИЕ</a:t>
            </a:r>
            <a:endParaRPr lang="ru-RU" sz="2800" b="1" i="1" cap="all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000108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процессе работы, я наблюдала за педагогами и видела их желание узнать  новое, освоить побыстрее материал, применить в работе. У них прямо на глазах росла уверенность в себе!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не боятся использовать средства ИКТ в своей деятельности, что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пособствует успешной работе в современных условиях.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 педагогов сформированы ЗУН  по применению новых форм организации воспитательно-образовательного процесса на основе ИКТ.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своей работы я считаю, то что с сентября 2014года все педагоги ДОО перешли на электронные формы  планирования. Они все чаще используют в работе презентации (в НОД, развлечениях, праздниках, КВН, на родительских собраниях, в своих творческих отчетах), готовят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видеоролики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Немного хуже идет работа  сайтами, пока только у 5 педагогов есть свои сетевые ресурсы, но в перспективе эта работа будет продолжена.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ст воспитатель\GreenShineSlide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15616" y="1484784"/>
            <a:ext cx="74975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Создать условия для полноценной работы педагогов (улучшить  материально-техническую базу)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Создать сайты каждому педагогу и активно их продвигать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Участие в муниципальном Проекте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введению федерального государственного стандарта дошкольного образования. С 1 января 2015по 1 января 2016годя</a:t>
            </a:r>
          </a:p>
          <a:p>
            <a:pPr>
              <a:buClr>
                <a:srgbClr val="C00000"/>
              </a:buClr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Тема: «ИКТ в образовательном пространстве ДОУ»</a:t>
            </a:r>
            <a:endParaRPr lang="ru-RU" sz="24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>
              <a:buClr>
                <a:srgbClr val="C00000"/>
              </a:buClr>
              <a:defRPr/>
            </a:pPr>
            <a:endParaRPr lang="ru-RU" sz="8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>
              <a:buClr>
                <a:srgbClr val="C00000"/>
              </a:buClr>
              <a:defRPr/>
            </a:pPr>
            <a:endParaRPr lang="ru-RU" sz="800" b="1" i="1" dirty="0">
              <a:solidFill>
                <a:srgbClr val="002060"/>
              </a:solidFill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>
              <a:buClr>
                <a:srgbClr val="C00000"/>
              </a:buClr>
              <a:defRPr/>
            </a:pPr>
            <a:endParaRPr lang="ru-RU" sz="800" b="1" i="1" dirty="0">
              <a:solidFill>
                <a:srgbClr val="002060"/>
              </a:solidFill>
              <a:latin typeface="Times New Roman" pitchFamily="18" charset="0"/>
              <a:ea typeface="Microsoft YaHei" charset="-122"/>
              <a:cs typeface="Times New Roman" pitchFamily="18" charset="0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1259632" y="332656"/>
            <a:ext cx="5106144" cy="5334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cap="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ПЕРСПЕКТИВЫ РАБОТЫ</a:t>
            </a:r>
            <a:endParaRPr lang="ru-RU" sz="2800" b="1" i="1" cap="all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5897"/>
            <a:ext cx="9144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опыта работы по теме: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ИКТ компетентности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воспитателей   </a:t>
            </a:r>
            <a:endParaRPr lang="ru-RU" sz="32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 rot="19841301">
            <a:off x="-163913" y="1278503"/>
            <a:ext cx="3057649" cy="16878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«Образованный человек тем и отличается от необразованного, что продолжает считать свое образование незаконченным»                К. Симонов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ст воспитатель\6498661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79513" y="764704"/>
            <a:ext cx="896448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 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1.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www.ict.edu.ru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Информационно-коммуникационные технологии в образовании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Горбунова, Л. Н. Повышение квалификации педагогов в области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информационно-коммуникационных  технологий как развивающаяся система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[Текст] / Л. Н. Горбунова, А. М. Семибратов // Педагогическая информатика. – 2004. – № 3. – С. 3–4.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Сайков Б.П. Организация информационного пространства образовательного учреждения: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практическое руководство. – М.: БИНОМ. Лаборатория знаний, 2005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Приказ Минтруда России от 18.10.2013 N 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(Зарегистрировано в Минюсте России 06.12.2013 N 30550)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Структура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икт-компетентности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учителей. Рекомендации ЮНЕСКО. Опубликовано в 2011 г. Организацией Объединенных Наций  по вопросам образования, науки и культуры (ЮНЕСКО)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Ю.М.Горвиц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"Новые ИТ в дошкольном образовании«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Информатика и ИКТ. Учебная программа и поурочное планирование для 5–7 классов, издательство: БИНОМ. Лаборатория знаний , 2009г.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1\Рабочий стол\ст воспитатель\12_list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497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089498" y="1988840"/>
            <a:ext cx="4917103" cy="2860358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cap="none" spc="0" dirty="0">
              <a:ln w="315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46121" y="-108112"/>
            <a:ext cx="9190121" cy="696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404664"/>
            <a:ext cx="3563888" cy="282630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ヒラギノ角ゴ Pro W3" pitchFamily="-65" charset="-128"/>
                <a:cs typeface="Times New Roman" pitchFamily="18" charset="0"/>
              </a:rPr>
              <a:t>Рекомендации ЮНЕСКО </a:t>
            </a:r>
            <a:r>
              <a:rPr lang="ru-RU" sz="1600" dirty="0" smtClean="0">
                <a:latin typeface="Times New Roman" pitchFamily="18" charset="0"/>
                <a:ea typeface="ヒラギノ角ゴ Pro W3" pitchFamily="-65" charset="-128"/>
                <a:cs typeface="Times New Roman" pitchFamily="18" charset="0"/>
              </a:rPr>
              <a:t>– задают </a:t>
            </a:r>
            <a:r>
              <a:rPr lang="ru-RU" sz="1600" b="1" dirty="0" smtClean="0">
                <a:latin typeface="Times New Roman" pitchFamily="18" charset="0"/>
                <a:ea typeface="ヒラギノ角ゴ Pro W3" pitchFamily="-65" charset="-128"/>
                <a:cs typeface="Times New Roman" pitchFamily="18" charset="0"/>
              </a:rPr>
              <a:t>ориентиры педагогической </a:t>
            </a:r>
            <a:r>
              <a:rPr lang="ru-RU" sz="1600" b="1" dirty="0" err="1" smtClean="0">
                <a:latin typeface="Times New Roman" pitchFamily="18" charset="0"/>
                <a:ea typeface="ヒラギノ角ゴ Pro W3" pitchFamily="-65" charset="-128"/>
                <a:cs typeface="Times New Roman" pitchFamily="18" charset="0"/>
              </a:rPr>
              <a:t>ИКТ-компетентности</a:t>
            </a:r>
            <a:r>
              <a:rPr lang="ru-RU" sz="1600" b="1" dirty="0" smtClean="0">
                <a:latin typeface="Times New Roman" pitchFamily="18" charset="0"/>
                <a:ea typeface="ヒラギノ角ゴ Pro W3" pitchFamily="-65" charset="-128"/>
                <a:cs typeface="Times New Roman" pitchFamily="18" charset="0"/>
              </a:rPr>
              <a:t> для всех педагогов, они </a:t>
            </a:r>
            <a:r>
              <a:rPr lang="ru-RU" sz="1600" dirty="0" smtClean="0">
                <a:latin typeface="Times New Roman" pitchFamily="18" charset="0"/>
                <a:ea typeface="ヒラギノ角ゴ Pro W3" pitchFamily="-65" charset="-128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ヒラギノ角ゴ Pro W3" pitchFamily="-65" charset="-128"/>
                <a:cs typeface="Times New Roman" pitchFamily="18" charset="0"/>
              </a:rPr>
              <a:t>требует</a:t>
            </a:r>
            <a:r>
              <a:rPr lang="ru-RU" sz="1600" dirty="0" smtClean="0">
                <a:latin typeface="Times New Roman" pitchFamily="18" charset="0"/>
                <a:ea typeface="ヒラギノ角ゴ Pro W3" pitchFamily="-65" charset="-128"/>
                <a:cs typeface="Times New Roman" pitchFamily="18" charset="0"/>
              </a:rPr>
              <a:t> от программ профессионального развития педагогов </a:t>
            </a:r>
            <a:r>
              <a:rPr lang="ru-RU" sz="1600" b="1" dirty="0" smtClean="0">
                <a:latin typeface="Times New Roman" pitchFamily="18" charset="0"/>
                <a:ea typeface="ヒラギノ角ゴ Pro W3" pitchFamily="-65" charset="-128"/>
                <a:cs typeface="Times New Roman" pitchFamily="18" charset="0"/>
              </a:rPr>
              <a:t>ориентироваться </a:t>
            </a:r>
            <a:r>
              <a:rPr lang="ru-RU" sz="1600" dirty="0" smtClean="0">
                <a:latin typeface="Times New Roman" pitchFamily="18" charset="0"/>
                <a:ea typeface="ヒラギノ角ゴ Pro W3" pitchFamily="-65" charset="-128"/>
                <a:cs typeface="Times New Roman" pitchFamily="18" charset="0"/>
              </a:rPr>
              <a:t>не просто на освоение средств ИКТ,  а </a:t>
            </a:r>
            <a:r>
              <a:rPr lang="ru-RU" sz="1600" b="1" dirty="0" smtClean="0">
                <a:latin typeface="Times New Roman" pitchFamily="18" charset="0"/>
                <a:ea typeface="ヒラギノ角ゴ Pro W3" pitchFamily="-65" charset="-128"/>
                <a:cs typeface="Times New Roman" pitchFamily="18" charset="0"/>
              </a:rPr>
              <a:t>на их практическое использование.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63888" y="404664"/>
            <a:ext cx="5580112" cy="2808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>
              <a:lnSpc>
                <a:spcPct val="115000"/>
              </a:lnSpc>
              <a:buSzPct val="25000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Приказ Министерства здравоохранения и социального развития Российской Федерации (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Mинздравсоцразвития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России) от 26 августа 2010 г. </a:t>
            </a:r>
          </a:p>
          <a:p>
            <a:pPr lvl="0" algn="ctr">
              <a:lnSpc>
                <a:spcPct val="115000"/>
              </a:lnSpc>
              <a:buSzPct val="25000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N 761н г. Москва"Об утверждении Единого квалификационного справочника должностей руководителей, специалистов и служащих"</a:t>
            </a:r>
          </a:p>
          <a:p>
            <a:pPr lvl="0" algn="ctr">
              <a:buClr>
                <a:schemeClr val="accent1"/>
              </a:buClr>
              <a:buSzPct val="25000"/>
            </a:pPr>
            <a:r>
              <a:rPr lang="ru-RU" sz="1600" dirty="0" smtClean="0">
                <a:latin typeface="Times New Roman" pitchFamily="18" charset="0"/>
                <a:ea typeface="Galdeano"/>
                <a:cs typeface="Times New Roman" pitchFamily="18" charset="0"/>
                <a:sym typeface="Galdeano"/>
              </a:rPr>
              <a:t>Воспитатель (включая старшего) должен знать: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ea typeface="Galdeano"/>
                <a:cs typeface="Times New Roman" pitchFamily="18" charset="0"/>
                <a:sym typeface="Galdeano"/>
              </a:rPr>
              <a:t>основы работы с текстовыми редакторами, электронными таблицами, электронной почтой и браузерами, </a:t>
            </a:r>
            <a:r>
              <a:rPr lang="ru-RU" sz="1600" dirty="0" err="1" smtClean="0">
                <a:latin typeface="Times New Roman" pitchFamily="18" charset="0"/>
                <a:ea typeface="Galdeano"/>
                <a:cs typeface="Times New Roman" pitchFamily="18" charset="0"/>
                <a:sym typeface="Galdeano"/>
              </a:rPr>
              <a:t>мультимедийным</a:t>
            </a:r>
            <a:r>
              <a:rPr lang="ru-RU" sz="1600" dirty="0" smtClean="0">
                <a:latin typeface="Times New Roman" pitchFamily="18" charset="0"/>
                <a:ea typeface="Galdeano"/>
                <a:cs typeface="Times New Roman" pitchFamily="18" charset="0"/>
                <a:sym typeface="Galdeano"/>
              </a:rPr>
              <a:t> оборудованием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ヒラギノ角ゴ Pro W3" pitchFamily="-65" charset="-128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4365104"/>
            <a:ext cx="5328592" cy="178602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413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ВЛАДЕТЬ ИКТ- КОМПЕТЕНТНОСТЯМИ:  </a:t>
            </a:r>
          </a:p>
          <a:p>
            <a:pPr marL="25273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общепользовательская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ИКТ компетентность;</a:t>
            </a:r>
          </a:p>
          <a:p>
            <a:pPr marL="25273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общепедагогическая ИКТ-компетентность;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5273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предметно-педагогическая ИКТ-компетентность (отражающая профессиональную ИКТ-компетентность соответствующей области человеческой деятельности)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4509120"/>
            <a:ext cx="4211960" cy="13552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413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ТРУДОВЫЕ ДЕЙСТВИЯ: </a:t>
            </a:r>
          </a:p>
          <a:p>
            <a:pPr marL="2413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навыков, связанных с информационно-коммуникационными технологиями (далее – ИКТ)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212976"/>
            <a:ext cx="9144000" cy="129397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221288" algn="l"/>
              </a:tabLst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ПРОФЕССИОНАЛЬНЫЙ СТАНДАРТ</a:t>
            </a:r>
            <a:endParaRPr lang="ru-RU" sz="105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приказом Министерства труда и социальной защиты Российской Федерации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«18» октября 2013 г. № 544н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 НАЛИЧИЕ У ВОСПИТАТЕЛЯ СЛЕДУЮЩИХ ТРУДОВЫХ ДЕЙСТВИЙ И НЕОБХОДИМЫХ УМЕНИЙ     ВЛАДЕНИЯ ИКТ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938599"/>
            <a:ext cx="9144000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  <a:buSzPct val="25000"/>
            </a:pPr>
            <a:r>
              <a:rPr lang="ru-RU" sz="1600" b="1" dirty="0" smtClean="0">
                <a:latin typeface="Times New Roman" pitchFamily="18" charset="0"/>
                <a:ea typeface="Galdeano"/>
                <a:cs typeface="Times New Roman" pitchFamily="18" charset="0"/>
                <a:sym typeface="Galdeano"/>
              </a:rPr>
              <a:t>ПЕДАГОГ ДОШКОЛЬНОГО ОБРАЗОВАНИЯ ДОЛЖЕН </a:t>
            </a:r>
          </a:p>
          <a:p>
            <a:pPr lvl="0" algn="ctr">
              <a:buClr>
                <a:schemeClr val="accent1"/>
              </a:buClr>
              <a:buSzPct val="25000"/>
            </a:pPr>
            <a:r>
              <a:rPr lang="ru-RU" sz="1600" b="1" dirty="0" smtClean="0">
                <a:latin typeface="Times New Roman" pitchFamily="18" charset="0"/>
                <a:ea typeface="Galdeano"/>
                <a:cs typeface="Times New Roman" pitchFamily="18" charset="0"/>
                <a:sym typeface="Galdeano"/>
              </a:rPr>
              <a:t>в</a:t>
            </a:r>
            <a:r>
              <a:rPr lang="ru-RU" sz="16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ладеть ИКТ компетенциями, необходимыми и достаточными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для планирования, реализации и оценки образовательной работы с детьми раннего и дошкольного возраста</a:t>
            </a:r>
            <a:r>
              <a:rPr lang="ru-RU" sz="16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0"/>
            <a:ext cx="5694875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n w="24500" cmpd="dbl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КОНЦЕПТУАЛЬНЫЕ ОСНОВЫ</a:t>
            </a:r>
            <a:endParaRPr lang="ru-RU" sz="2800" b="1" dirty="0">
              <a:ln w="24500" cmpd="dbl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ст воспитатель\64986617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980728"/>
            <a:ext cx="8640960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 становятся неотъемлемой частью жизни современного человека. Владение ими ставится в один ряд с такими качествами, как умение читать и писать.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 введением ФГОС ДО и Профессионального стандарта педагога особую актуальность приобрела проблема развития ИКТ компетентности педагогов и в дошкольном образовании.  Поскольку современные требования к кадровому обеспечению реализации образовательной программы включают в себя наличие  у педагогов основных компетенций, связанных  с  освоением ИКТ и умением их использовать в педагогической практике.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Информатизация способствует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интеграции и амплификации различных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направлений образовательного процесса,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повышает его эффективность и качество.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https://img-fotki.yandex.ru/get/4125/199155312.15/0_9ad65_3f30edca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051720" y="404664"/>
            <a:ext cx="5400600" cy="5040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АКТУАЛЬНОСТЬ</a:t>
            </a:r>
            <a:endParaRPr lang="ru-RU" sz="3600" b="1" kern="10" spc="0" dirty="0">
              <a:ln w="9525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4" descr="C:\Documents and Settings\1\Рабочий стол\ст воспитатель\6498661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12160" y="4725144"/>
            <a:ext cx="3131840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Компете́нция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competere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соответствовать, подходить) способность применять знания, умения, успешно действовать на основе практического опыта при решении задач общего рода, также, в определенной широкой области                  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u="sng" dirty="0" smtClean="0">
                <a:latin typeface="Times New Roman" pitchFamily="18" charset="0"/>
                <a:cs typeface="Times New Roman" pitchFamily="18" charset="0"/>
              </a:rPr>
              <a:t>https://ru.wikipedia.org/wiki/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23728" y="1844824"/>
            <a:ext cx="7020272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ИКТ-компетентность педагога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понимается «как его готовность и способность самостоятельно использовать современные информационно-коммуникационные технологии в педагогической деятельности для решения широкого круга образовательных задач и проектировать пути повышения квалификации в этой сфере»*.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848"/>
            <a:ext cx="2267744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653136"/>
            <a:ext cx="9144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ИКТ - компетентности педагога позволяет интенсифицировать и облегчить его труд, появляется возможность для развития и саморазвития педагога, совершенствования его учебно-методической деятельности*.</a:t>
            </a:r>
            <a:r>
              <a:rPr lang="ru-RU" sz="2400" dirty="0" smtClean="0">
                <a:solidFill>
                  <a:srgbClr val="008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(Инновации и современные технологии в системе образования: материалы II международной научно-практической конференции 20–21 февраля 2012 года. — Пенза — Ереван — Шадринск: Научно-издательский центр «</a:t>
            </a:r>
            <a:r>
              <a:rPr lang="ru-RU" sz="16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Социосфера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2012. 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91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  <a:gridCol w="3048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ИКТ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КОМПЕТЕНТНОСТЬ ВОСПИТАТЕЛЯ</a:t>
                      </a:r>
                    </a:p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5221288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Профессиональный стандарт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от «18» октября 2013 г. № 544н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Общепользовательская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Общепедагогическая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Предметно-педагогическая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(профессиональная </a:t>
                      </a:r>
                      <a:r>
                        <a:rPr lang="ru-RU" sz="1100" b="1" i="0" u="none" strike="noStrike" cap="non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Galdeano"/>
                          <a:cs typeface="Times New Roman" pitchFamily="18" charset="0"/>
                          <a:sym typeface="Galdeano"/>
                        </a:rPr>
                        <a:t>ИКТ-компетентность в соответствующей области 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Работа со средствами ИКТ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(налаживание, обеспечение расходными материалами, соблюдение техники безопасности)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этических и правовых норм использования ИКТ (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недопустимость неавторизованного использования и навязывания информации).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Видеоаудиофиксация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процессов в окружающем мире и в образовательном процессе.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Клавиатурный ввод.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Аудиовидиотекстовая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коммуникация (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электронная почта, конференция, автоматизированные коррекция текста и перевод между языками).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Навыки поиска в Интернете и базах данных.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Систематическое использование имеющихся навыков в повседневном и профессиональном контексте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Педагогическая деятельность в профессиональной среде(планирование, составление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дистанционное консультирование).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Организация образовательного процесса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Подготовка и проведение выступлений,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обсуждений, консультаций с компьютерной поддержкой в том числе и в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телекоммуникативной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среде.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Организация и  проведение деятельности в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телекоммуникативной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среде.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5.Оценивание качеств цифровых образовательных ресурсов (в соответствии с поставленными задачами)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6.Поддержка формирования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общепользовательского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компонента в работе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Зависит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той предметной области, в которой работает педагог. 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Предметно – педагогический компонент профессиональной  ИКТ компетенции 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включает в себя 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специфичные для  дошкольного образования знания и умение применять их профессионально,</a:t>
                      </a:r>
                    </a:p>
                    <a:p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используя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общепользовательский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общепедагогический компоненты ИКТ.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Расширенные приемы самостоятельной подготовки дидактических материалов и рабочих документов, позволит запланировать и организовать комплексное использование средств ИКТ в образовательном процессе.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Shape 975"/>
          <p:cNvPicPr preferRelativeResize="0"/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620688"/>
            <a:ext cx="9140823" cy="6224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91680" y="0"/>
            <a:ext cx="561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ИКТ КОМПЕТЕНЦИИ УЧИТЕЛЕЙ.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ЮНЕСКО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ст воспитатель\12_lis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49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980728"/>
            <a:ext cx="81369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 ИКТ  компетенции воспитателя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профессиональному развитию и личностному росту педагогов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успешной работе в условиях современного развития информационных технологий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педагогов ЗУН  по применению новых форм организации воспитательно-образовательного процесса на основе ИКТ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2758"/>
        </p:xfrm>
        <a:graphic>
          <a:graphicData uri="http://schemas.openxmlformats.org/drawingml/2006/table">
            <a:tbl>
              <a:tblPr/>
              <a:tblGrid>
                <a:gridCol w="1486829"/>
                <a:gridCol w="3419707"/>
                <a:gridCol w="4237464"/>
              </a:tblGrid>
              <a:tr h="3440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 И ПОКАЗАТЕЛИ СФОРМИРОВАННОСТИ ИКТ КОМПЕТЕНТНОСТИ ВОСПИТАТЕЛЯ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72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Компонент ИКТ компетентности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194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Ценностно-мотивацион-ный</a:t>
                      </a:r>
                      <a:endParaRPr lang="ru-RU" sz="16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«хочу»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Осознание потребности,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сформированность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интереса и мотивации воспитателя к использованию ИКТ в профессиональной деятельности.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Осознает важность использования ИКТ  в  образовательном  процессе дошкольников.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Сформировано начальное представление  о своей ИКТ компетенции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Сформирована  п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отребность в развитии своей ИКТ компетентности.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484">
                <a:tc>
                  <a:txBody>
                    <a:bodyPr/>
                    <a:lstStyle/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Когнитивный</a:t>
                      </a:r>
                    </a:p>
                    <a:p>
                      <a:pPr algn="just"/>
                      <a:endParaRPr lang="ru-RU" sz="16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«знаю как»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Теоретические знания в области использования ИКТ в образовательном процессе ДОО.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Знает современные  ИКТ.   Имеет теоретические знания в области использования ИКТ  в  образовательном процессе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072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Операционный</a:t>
                      </a:r>
                    </a:p>
                    <a:p>
                      <a:pPr algn="just"/>
                      <a:endParaRPr lang="ru-RU" sz="16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«могу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сделать»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Умение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выбирать и использовать современные ИКТ в своей педагогической деятельности.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Использует современные ИКТ для решения профессиональных задач.   Организует воспитательно-образовательный процесс с использование средств ИКТ. Может творчески подходить к решению задач в профессиональной деятельности, используя средства  ИКТ.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443">
                <a:tc>
                  <a:txBody>
                    <a:bodyPr/>
                    <a:lstStyle/>
                    <a:p>
                      <a:pPr algn="just"/>
                      <a:r>
                        <a:rPr lang="ru-RU" sz="1600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Коммуни-кативный</a:t>
                      </a:r>
                      <a:endParaRPr lang="ru-RU" sz="16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«могу поделиться»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рофессиональной активности,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умение строить отношения, учится от других, распространять свой опыт.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Изучает опыт  коллег в области использования ИКТ (для самообразования). Участвует в обсуждении методического потенциала и распространяет собственный опыт,   используя средства ИКТ.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870">
                <a:tc>
                  <a:txBody>
                    <a:bodyPr/>
                    <a:lstStyle/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Рефлексивный</a:t>
                      </a: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«могу дать оценку себе и своей работе»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 и самооценка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Может проанализировать свою деятельность, владение методами использования ИКТ. Оценить эффективность реализации методики обучения посредством ИКТ.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снежинки</Template>
  <TotalTime>2022</TotalTime>
  <Words>2062</Words>
  <Application>Microsoft Office PowerPoint</Application>
  <PresentationFormat>Экран (4:3)</PresentationFormat>
  <Paragraphs>345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Презентация Microsoft Office PowerPoint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РЕЗУЛЬТАТЫ ДИАГНОСТИКИ ИКТ СПОСОБНОСТЕЙ ПЕДАГОГОВ  (начальный этап март 2014г) </vt:lpstr>
      <vt:lpstr>Слайд 11</vt:lpstr>
      <vt:lpstr>Слайд 12</vt:lpstr>
      <vt:lpstr>Слайд 13</vt:lpstr>
      <vt:lpstr>Слайд 14</vt:lpstr>
      <vt:lpstr>Слайд 15</vt:lpstr>
      <vt:lpstr>Слайд 16</vt:lpstr>
      <vt:lpstr>РЕЗУЛЬТАТЫ ДИАГНОСТИКИ ИКТ СПОСОБНОСТЕЙ  ПЕДАГОГОВ  (контрольный  срез Ноябрь 2014г) 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Возникает несколько вопросов:</dc:title>
  <dc:creator>User</dc:creator>
  <cp:lastModifiedBy>User</cp:lastModifiedBy>
  <cp:revision>252</cp:revision>
  <dcterms:created xsi:type="dcterms:W3CDTF">2014-11-27T19:49:46Z</dcterms:created>
  <dcterms:modified xsi:type="dcterms:W3CDTF">2017-03-17T17:40:18Z</dcterms:modified>
</cp:coreProperties>
</file>